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2.xml" ContentType="application/vnd.openxmlformats-officedocument.presentationml.comments+xml"/>
  <Override PartName="/ppt/notesSlides/notesSlide4.xml" ContentType="application/vnd.openxmlformats-officedocument.presentationml.notesSlide+xml"/>
  <Override PartName="/ppt/comments/comment3.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4.xml" ContentType="application/vnd.openxmlformats-officedocument.presentationml.comments+xml"/>
  <Override PartName="/ppt/notesSlides/notesSlide7.xml" ContentType="application/vnd.openxmlformats-officedocument.presentationml.notesSlide+xml"/>
  <Override PartName="/ppt/comments/comment5.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6.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7.xml" ContentType="application/vnd.openxmlformats-officedocument.presentationml.comments+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8.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9.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10.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3">
  <p:sldMasterIdLst>
    <p:sldMasterId id="2147483648" r:id="rId1"/>
  </p:sldMasterIdLst>
  <p:notesMasterIdLst>
    <p:notesMasterId r:id="rId22"/>
  </p:notesMasterIdLst>
  <p:handoutMasterIdLst>
    <p:handoutMasterId r:id="rId23"/>
  </p:handoutMasterIdLst>
  <p:sldIdLst>
    <p:sldId id="322" r:id="rId2"/>
    <p:sldId id="350" r:id="rId3"/>
    <p:sldId id="296" r:id="rId4"/>
    <p:sldId id="330" r:id="rId5"/>
    <p:sldId id="326" r:id="rId6"/>
    <p:sldId id="337" r:id="rId7"/>
    <p:sldId id="325" r:id="rId8"/>
    <p:sldId id="351" r:id="rId9"/>
    <p:sldId id="338" r:id="rId10"/>
    <p:sldId id="342" r:id="rId11"/>
    <p:sldId id="352" r:id="rId12"/>
    <p:sldId id="333" r:id="rId13"/>
    <p:sldId id="349" r:id="rId14"/>
    <p:sldId id="344" r:id="rId15"/>
    <p:sldId id="353" r:id="rId16"/>
    <p:sldId id="297" r:id="rId17"/>
    <p:sldId id="335" r:id="rId18"/>
    <p:sldId id="343" r:id="rId19"/>
    <p:sldId id="329" r:id="rId20"/>
    <p:sldId id="346" r:id="rId21"/>
  </p:sldIdLst>
  <p:sldSz cx="12190413" cy="6859588"/>
  <p:notesSz cx="6858000" cy="9144000"/>
  <p:embeddedFontLst>
    <p:embeddedFont>
      <p:font typeface="굴림체" panose="020B0609000101010101" pitchFamily="49" charset="-127"/>
      <p:regular r:id="rId24"/>
    </p:embeddedFont>
    <p:embeddedFont>
      <p:font typeface="맑은 고딕" panose="020B0503020000020004" pitchFamily="34" charset="-127"/>
      <p:regular r:id="rId25"/>
      <p:bold r:id="rId26"/>
    </p:embeddedFont>
    <p:embeddedFont>
      <p:font typeface="Calibri" panose="020F0502020204030204" pitchFamily="34" charset="0"/>
      <p:regular r:id="rId27"/>
      <p:bold r:id="rId28"/>
      <p:italic r:id="rId29"/>
      <p:boldItalic r:id="rId30"/>
    </p:embeddedFont>
    <p:embeddedFont>
      <p:font typeface="Calibri Light" panose="020F0302020204030204" pitchFamily="34" charset="0"/>
      <p:regular r:id="rId31"/>
      <p:italic r:id="rId32"/>
    </p:embeddedFont>
    <p:embeddedFont>
      <p:font typeface="Noto Sans" panose="020B0604020202020204" charset="0"/>
      <p:regular r:id="rId33"/>
      <p:bold r:id="rId34"/>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initials="D" lastIdx="20" clrIdx="0">
    <p:extLst>
      <p:ext uri="{19B8F6BF-5375-455C-9EA6-DF929625EA0E}">
        <p15:presenceInfo xmlns:p15="http://schemas.microsoft.com/office/powerpoint/2012/main" userId="Dennis" providerId="None"/>
      </p:ext>
    </p:extLst>
  </p:cmAuthor>
  <p:cmAuthor id="2" name="Bhavika Patil" initials="BP" lastIdx="1" clrIdx="1">
    <p:extLst>
      <p:ext uri="{19B8F6BF-5375-455C-9EA6-DF929625EA0E}">
        <p15:presenceInfo xmlns:p15="http://schemas.microsoft.com/office/powerpoint/2012/main" userId="3ed58aafd2162d3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334A"/>
    <a:srgbClr val="000000"/>
    <a:srgbClr val="A87A85"/>
    <a:srgbClr val="575757"/>
    <a:srgbClr val="D2BDA8"/>
    <a:srgbClr val="825335"/>
    <a:srgbClr val="595900"/>
    <a:srgbClr val="595901"/>
    <a:srgbClr val="CECECD"/>
    <a:srgbClr val="B9A8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autoAdjust="0"/>
    <p:restoredTop sz="77908" autoAdjust="0"/>
  </p:normalViewPr>
  <p:slideViewPr>
    <p:cSldViewPr snapToGrid="0">
      <p:cViewPr varScale="1">
        <p:scale>
          <a:sx n="59" d="100"/>
          <a:sy n="59" d="100"/>
        </p:scale>
        <p:origin x="606" y="78"/>
      </p:cViewPr>
      <p:guideLst>
        <p:guide orient="horz" pos="2160"/>
        <p:guide pos="2880"/>
        <p:guide orient="horz" pos="2161"/>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4-09T22:10:03.041" idx="2">
    <p:pos x="7101" y="1752"/>
    <p:text>Update graph by Season/year vs Wins</p:text>
    <p:extLst>
      <p:ext uri="{C676402C-5697-4E1C-873F-D02D1690AC5C}">
        <p15:threadingInfo xmlns:p15="http://schemas.microsoft.com/office/powerpoint/2012/main" timeZoneBias="240"/>
      </p:ext>
    </p:extLst>
  </p:cm>
  <p:cm authorId="1" dt="2021-04-11T02:33:47.622" idx="15">
    <p:pos x="7101" y="1888"/>
    <p:text>Is it possible to have grid lines in the graph?</p:text>
    <p:extLst>
      <p:ext uri="{C676402C-5697-4E1C-873F-D02D1690AC5C}">
        <p15:threadingInfo xmlns:p15="http://schemas.microsoft.com/office/powerpoint/2012/main" timeZoneBias="240">
          <p15:parentCm authorId="1" idx="2"/>
        </p15:threadingInfo>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21-04-11T02:48:45.357" idx="18">
    <p:pos x="10" y="10"/>
    <p:text>Previous copy for deletion</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4-09T23:27:56.105" idx="11">
    <p:pos x="10" y="10"/>
    <p:text>Bhavika rewrite</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4-09T23:28:09.953" idx="12">
    <p:pos x="7277" y="1135"/>
    <p:text>Cindy to create a TOR (Kyle Lowey) player profile for one game, salary, and player,</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4-09T22:19:42.354" idx="3">
    <p:pos x="7295" y="998"/>
    <p:text>Bhavika Break into parts and animate the diagram.</p:text>
    <p:extLst>
      <p:ext uri="{C676402C-5697-4E1C-873F-D02D1690AC5C}">
        <p15:threadingInfo xmlns:p15="http://schemas.microsoft.com/office/powerpoint/2012/main" timeZoneBias="2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1-04-09T22:27:04.479" idx="4">
    <p:pos x="10" y="10"/>
    <p:text>Cindy Add in PIE too. and maybe 2 slides?</p:text>
    <p:extLst>
      <p:ext uri="{C676402C-5697-4E1C-873F-D02D1690AC5C}">
        <p15:threadingInfo xmlns:p15="http://schemas.microsoft.com/office/powerpoint/2012/main" timeZoneBias="240"/>
      </p:ext>
    </p:extLst>
  </p:cm>
  <p:cm authorId="2" dt="2021-04-11T02:21:59.706" idx="1">
    <p:pos x="146" y="146"/>
    <p:text>Something is off, maybe we need different chart? or both in one so it can be bigger, so we can see the faces?</p:text>
    <p:extLst>
      <p:ext uri="{C676402C-5697-4E1C-873F-D02D1690AC5C}">
        <p15:threadingInfo xmlns:p15="http://schemas.microsoft.com/office/powerpoint/2012/main" timeZoneBias="240"/>
      </p:ext>
    </p:extLst>
  </p:cm>
  <p:cm authorId="1" dt="2021-04-11T02:36:54.714" idx="16">
    <p:pos x="146" y="282"/>
    <p:text>This maybe better either as an overlay when presenting PER then PIE or as separate slides.</p:text>
    <p:extLst>
      <p:ext uri="{C676402C-5697-4E1C-873F-D02D1690AC5C}">
        <p15:threadingInfo xmlns:p15="http://schemas.microsoft.com/office/powerpoint/2012/main" timeZoneBias="240">
          <p15:parentCm authorId="2" idx="1"/>
        </p15:threadingInfo>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1-04-09T22:41:04.681" idx="5">
    <p:pos x="10" y="10"/>
    <p:text>Bhavika to break into parts and animate the diagram.</p:text>
    <p:extLst>
      <p:ext uri="{C676402C-5697-4E1C-873F-D02D1690AC5C}">
        <p15:threadingInfo xmlns:p15="http://schemas.microsoft.com/office/powerpoint/2012/main" timeZoneBias="2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1-04-11T02:49:09.654" idx="19">
    <p:pos x="10" y="10"/>
    <p:text>Dennis animated copy with notes</p:text>
    <p:extLst>
      <p:ext uri="{C676402C-5697-4E1C-873F-D02D1690AC5C}">
        <p15:threadingInfo xmlns:p15="http://schemas.microsoft.com/office/powerpoint/2012/main" timeZoneBias="24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1-04-11T02:49:20.084" idx="20">
    <p:pos x="10" y="10"/>
    <p:text>Bhavika update only slide.</p:text>
    <p:extLst>
      <p:ext uri="{C676402C-5697-4E1C-873F-D02D1690AC5C}">
        <p15:threadingInfo xmlns:p15="http://schemas.microsoft.com/office/powerpoint/2012/main" timeZoneBias="24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1-04-11T02:48:31.648" idx="17">
    <p:pos x="10" y="10"/>
    <p:text>Animated and added in notes</p:text>
    <p:extLst>
      <p:ext uri="{C676402C-5697-4E1C-873F-D02D1690AC5C}">
        <p15:threadingInfo xmlns:p15="http://schemas.microsoft.com/office/powerpoint/2012/main" timeZoneBias="240"/>
      </p:ext>
    </p:extLst>
  </p:cm>
</p:cmLst>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ata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D01704-5DB2-4F14-8F12-51FF92A1243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99C9120-2953-4682-BDF0-9FEB3F691748}">
      <dgm:prSet/>
      <dgm:spPr/>
      <dgm:t>
        <a:bodyPr/>
        <a:lstStyle/>
        <a:p>
          <a:r>
            <a:rPr lang="en-US" dirty="0"/>
            <a:t>The primary objective: To determine which features are important to TOR to produce more wins </a:t>
          </a:r>
        </a:p>
      </dgm:t>
    </dgm:pt>
    <dgm:pt modelId="{99CD7477-A559-4981-BDBB-5A747C72C30E}" type="parTrans" cxnId="{3B5EF023-AAEE-4867-BF15-F82B2163A2AA}">
      <dgm:prSet/>
      <dgm:spPr/>
      <dgm:t>
        <a:bodyPr/>
        <a:lstStyle/>
        <a:p>
          <a:endParaRPr lang="en-US"/>
        </a:p>
      </dgm:t>
    </dgm:pt>
    <dgm:pt modelId="{0F2F167F-D708-4105-AE68-39C7AB926E26}" type="sibTrans" cxnId="{3B5EF023-AAEE-4867-BF15-F82B2163A2AA}">
      <dgm:prSet/>
      <dgm:spPr/>
      <dgm:t>
        <a:bodyPr/>
        <a:lstStyle/>
        <a:p>
          <a:endParaRPr lang="en-US"/>
        </a:p>
      </dgm:t>
    </dgm:pt>
    <dgm:pt modelId="{4830969D-6EA6-4551-8514-AF8CF83C0CD5}">
      <dgm:prSet/>
      <dgm:spPr/>
      <dgm:t>
        <a:bodyPr/>
        <a:lstStyle/>
        <a:p>
          <a:r>
            <a:rPr lang="en-US" dirty="0"/>
            <a:t>The secondary objective: To review team players’ performance-to-cost effectiveness. </a:t>
          </a:r>
        </a:p>
      </dgm:t>
    </dgm:pt>
    <dgm:pt modelId="{118FA02F-7356-4801-8F14-E0FB82CAEF34}" type="parTrans" cxnId="{A66C3C64-2AC1-488A-9CBB-BF77A5826A8D}">
      <dgm:prSet/>
      <dgm:spPr/>
      <dgm:t>
        <a:bodyPr/>
        <a:lstStyle/>
        <a:p>
          <a:endParaRPr lang="en-US"/>
        </a:p>
      </dgm:t>
    </dgm:pt>
    <dgm:pt modelId="{503A1A05-9D00-400D-ABB4-5DA1C6C6D5CB}" type="sibTrans" cxnId="{A66C3C64-2AC1-488A-9CBB-BF77A5826A8D}">
      <dgm:prSet/>
      <dgm:spPr/>
      <dgm:t>
        <a:bodyPr/>
        <a:lstStyle/>
        <a:p>
          <a:endParaRPr lang="en-US"/>
        </a:p>
      </dgm:t>
    </dgm:pt>
    <dgm:pt modelId="{40253BBF-B7B4-423B-9FE5-B29B4FBC9386}" type="pres">
      <dgm:prSet presAssocID="{27D01704-5DB2-4F14-8F12-51FF92A12433}" presName="root" presStyleCnt="0">
        <dgm:presLayoutVars>
          <dgm:dir/>
          <dgm:resizeHandles val="exact"/>
        </dgm:presLayoutVars>
      </dgm:prSet>
      <dgm:spPr/>
    </dgm:pt>
    <dgm:pt modelId="{102C038A-6A06-497C-AD58-AD20461BB9FF}" type="pres">
      <dgm:prSet presAssocID="{799C9120-2953-4682-BDF0-9FEB3F691748}" presName="compNode" presStyleCnt="0"/>
      <dgm:spPr/>
    </dgm:pt>
    <dgm:pt modelId="{14894D0D-9B5D-4858-93F5-C1101D18AB90}" type="pres">
      <dgm:prSet presAssocID="{799C9120-2953-4682-BDF0-9FEB3F691748}" presName="bgRect" presStyleLbl="bgShp" presStyleIdx="0" presStyleCnt="2"/>
      <dgm:spPr/>
    </dgm:pt>
    <dgm:pt modelId="{2683F43A-E38D-4961-A0F9-1605C6945FD0}" type="pres">
      <dgm:prSet presAssocID="{799C9120-2953-4682-BDF0-9FEB3F69174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C4A2010D-97D4-4EC6-A5E0-6D434057D422}" type="pres">
      <dgm:prSet presAssocID="{799C9120-2953-4682-BDF0-9FEB3F691748}" presName="spaceRect" presStyleCnt="0"/>
      <dgm:spPr/>
    </dgm:pt>
    <dgm:pt modelId="{EC8501CF-53D3-4CD1-9982-9C56B578E51C}" type="pres">
      <dgm:prSet presAssocID="{799C9120-2953-4682-BDF0-9FEB3F691748}" presName="parTx" presStyleLbl="revTx" presStyleIdx="0" presStyleCnt="2">
        <dgm:presLayoutVars>
          <dgm:chMax val="0"/>
          <dgm:chPref val="0"/>
        </dgm:presLayoutVars>
      </dgm:prSet>
      <dgm:spPr/>
    </dgm:pt>
    <dgm:pt modelId="{F1603BBE-71DC-4551-83C3-9F9A7F345C1D}" type="pres">
      <dgm:prSet presAssocID="{0F2F167F-D708-4105-AE68-39C7AB926E26}" presName="sibTrans" presStyleCnt="0"/>
      <dgm:spPr/>
    </dgm:pt>
    <dgm:pt modelId="{065B867D-406B-4148-B5C7-738C11844C02}" type="pres">
      <dgm:prSet presAssocID="{4830969D-6EA6-4551-8514-AF8CF83C0CD5}" presName="compNode" presStyleCnt="0"/>
      <dgm:spPr/>
    </dgm:pt>
    <dgm:pt modelId="{83617EE4-B004-402F-A483-74015FFBD04C}" type="pres">
      <dgm:prSet presAssocID="{4830969D-6EA6-4551-8514-AF8CF83C0CD5}" presName="bgRect" presStyleLbl="bgShp" presStyleIdx="1" presStyleCnt="2"/>
      <dgm:spPr/>
    </dgm:pt>
    <dgm:pt modelId="{111CA7FE-17A9-4081-B143-1EFF1BB61916}" type="pres">
      <dgm:prSet presAssocID="{4830969D-6EA6-4551-8514-AF8CF83C0CD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ce"/>
        </a:ext>
      </dgm:extLst>
    </dgm:pt>
    <dgm:pt modelId="{1B5034CE-1D0F-4E8B-B00A-CF3029C285C1}" type="pres">
      <dgm:prSet presAssocID="{4830969D-6EA6-4551-8514-AF8CF83C0CD5}" presName="spaceRect" presStyleCnt="0"/>
      <dgm:spPr/>
    </dgm:pt>
    <dgm:pt modelId="{E7CF671E-8636-4BA9-88F8-4415716E67F4}" type="pres">
      <dgm:prSet presAssocID="{4830969D-6EA6-4551-8514-AF8CF83C0CD5}" presName="parTx" presStyleLbl="revTx" presStyleIdx="1" presStyleCnt="2">
        <dgm:presLayoutVars>
          <dgm:chMax val="0"/>
          <dgm:chPref val="0"/>
        </dgm:presLayoutVars>
      </dgm:prSet>
      <dgm:spPr/>
    </dgm:pt>
  </dgm:ptLst>
  <dgm:cxnLst>
    <dgm:cxn modelId="{3B5EF023-AAEE-4867-BF15-F82B2163A2AA}" srcId="{27D01704-5DB2-4F14-8F12-51FF92A12433}" destId="{799C9120-2953-4682-BDF0-9FEB3F691748}" srcOrd="0" destOrd="0" parTransId="{99CD7477-A559-4981-BDBB-5A747C72C30E}" sibTransId="{0F2F167F-D708-4105-AE68-39C7AB926E26}"/>
    <dgm:cxn modelId="{298AD22A-7AF0-4A41-81E5-2F58E160D515}" type="presOf" srcId="{799C9120-2953-4682-BDF0-9FEB3F691748}" destId="{EC8501CF-53D3-4CD1-9982-9C56B578E51C}" srcOrd="0" destOrd="0" presId="urn:microsoft.com/office/officeart/2018/2/layout/IconVerticalSolidList"/>
    <dgm:cxn modelId="{A66C3C64-2AC1-488A-9CBB-BF77A5826A8D}" srcId="{27D01704-5DB2-4F14-8F12-51FF92A12433}" destId="{4830969D-6EA6-4551-8514-AF8CF83C0CD5}" srcOrd="1" destOrd="0" parTransId="{118FA02F-7356-4801-8F14-E0FB82CAEF34}" sibTransId="{503A1A05-9D00-400D-ABB4-5DA1C6C6D5CB}"/>
    <dgm:cxn modelId="{1F874A73-C9CD-4FD7-BFF6-4DE578297E5E}" type="presOf" srcId="{27D01704-5DB2-4F14-8F12-51FF92A12433}" destId="{40253BBF-B7B4-423B-9FE5-B29B4FBC9386}" srcOrd="0" destOrd="0" presId="urn:microsoft.com/office/officeart/2018/2/layout/IconVerticalSolidList"/>
    <dgm:cxn modelId="{00FFB67B-3698-42AA-8394-7C37CE791D66}" type="presOf" srcId="{4830969D-6EA6-4551-8514-AF8CF83C0CD5}" destId="{E7CF671E-8636-4BA9-88F8-4415716E67F4}" srcOrd="0" destOrd="0" presId="urn:microsoft.com/office/officeart/2018/2/layout/IconVerticalSolidList"/>
    <dgm:cxn modelId="{9C0C1E17-D54E-4365-9F07-B44DEEB2E0FC}" type="presParOf" srcId="{40253BBF-B7B4-423B-9FE5-B29B4FBC9386}" destId="{102C038A-6A06-497C-AD58-AD20461BB9FF}" srcOrd="0" destOrd="0" presId="urn:microsoft.com/office/officeart/2018/2/layout/IconVerticalSolidList"/>
    <dgm:cxn modelId="{73C78A42-FF30-45A8-B8BC-BCF212B12A6E}" type="presParOf" srcId="{102C038A-6A06-497C-AD58-AD20461BB9FF}" destId="{14894D0D-9B5D-4858-93F5-C1101D18AB90}" srcOrd="0" destOrd="0" presId="urn:microsoft.com/office/officeart/2018/2/layout/IconVerticalSolidList"/>
    <dgm:cxn modelId="{8758F849-93FC-4FE6-9EDF-C0BC8E9DCA08}" type="presParOf" srcId="{102C038A-6A06-497C-AD58-AD20461BB9FF}" destId="{2683F43A-E38D-4961-A0F9-1605C6945FD0}" srcOrd="1" destOrd="0" presId="urn:microsoft.com/office/officeart/2018/2/layout/IconVerticalSolidList"/>
    <dgm:cxn modelId="{ACDBCF5F-6C34-4E2C-AAD6-6CCF55F42E34}" type="presParOf" srcId="{102C038A-6A06-497C-AD58-AD20461BB9FF}" destId="{C4A2010D-97D4-4EC6-A5E0-6D434057D422}" srcOrd="2" destOrd="0" presId="urn:microsoft.com/office/officeart/2018/2/layout/IconVerticalSolidList"/>
    <dgm:cxn modelId="{E6728ABE-D785-4E58-A901-CE4572FBC90C}" type="presParOf" srcId="{102C038A-6A06-497C-AD58-AD20461BB9FF}" destId="{EC8501CF-53D3-4CD1-9982-9C56B578E51C}" srcOrd="3" destOrd="0" presId="urn:microsoft.com/office/officeart/2018/2/layout/IconVerticalSolidList"/>
    <dgm:cxn modelId="{618771C7-DDA5-49FC-90B0-EDBD7589F528}" type="presParOf" srcId="{40253BBF-B7B4-423B-9FE5-B29B4FBC9386}" destId="{F1603BBE-71DC-4551-83C3-9F9A7F345C1D}" srcOrd="1" destOrd="0" presId="urn:microsoft.com/office/officeart/2018/2/layout/IconVerticalSolidList"/>
    <dgm:cxn modelId="{F4060CFA-D0DA-474B-9F52-DA525426E8F0}" type="presParOf" srcId="{40253BBF-B7B4-423B-9FE5-B29B4FBC9386}" destId="{065B867D-406B-4148-B5C7-738C11844C02}" srcOrd="2" destOrd="0" presId="urn:microsoft.com/office/officeart/2018/2/layout/IconVerticalSolidList"/>
    <dgm:cxn modelId="{229EA6AD-60F7-4CDB-B1C7-7A6BD9402D9A}" type="presParOf" srcId="{065B867D-406B-4148-B5C7-738C11844C02}" destId="{83617EE4-B004-402F-A483-74015FFBD04C}" srcOrd="0" destOrd="0" presId="urn:microsoft.com/office/officeart/2018/2/layout/IconVerticalSolidList"/>
    <dgm:cxn modelId="{C4F5094B-7500-4909-A672-C4C301949B35}" type="presParOf" srcId="{065B867D-406B-4148-B5C7-738C11844C02}" destId="{111CA7FE-17A9-4081-B143-1EFF1BB61916}" srcOrd="1" destOrd="0" presId="urn:microsoft.com/office/officeart/2018/2/layout/IconVerticalSolidList"/>
    <dgm:cxn modelId="{399866EA-4799-499F-9A35-816170283016}" type="presParOf" srcId="{065B867D-406B-4148-B5C7-738C11844C02}" destId="{1B5034CE-1D0F-4E8B-B00A-CF3029C285C1}" srcOrd="2" destOrd="0" presId="urn:microsoft.com/office/officeart/2018/2/layout/IconVerticalSolidList"/>
    <dgm:cxn modelId="{706900B9-9517-41D1-B5E1-FFE5AA345781}" type="presParOf" srcId="{065B867D-406B-4148-B5C7-738C11844C02}" destId="{E7CF671E-8636-4BA9-88F8-4415716E67F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DC93A1-67BA-4877-B554-6C40AFA0373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A195DB27-B00E-4B9A-8767-44790F351F49}">
      <dgm:prSet/>
      <dgm:spPr/>
      <dgm:t>
        <a:bodyPr/>
        <a:lstStyle/>
        <a:p>
          <a:r>
            <a:rPr lang="en-CA" dirty="0"/>
            <a:t>Identify high potential players by focusing on PLUS_MINUS, PER, and PIE</a:t>
          </a:r>
          <a:endParaRPr lang="en-US" dirty="0"/>
        </a:p>
      </dgm:t>
    </dgm:pt>
    <dgm:pt modelId="{6819793E-9B8E-4256-9BC6-888A3950CCDF}" type="parTrans" cxnId="{9C64D4EF-CEB6-4A6F-BDFE-2F5A09252147}">
      <dgm:prSet/>
      <dgm:spPr/>
      <dgm:t>
        <a:bodyPr/>
        <a:lstStyle/>
        <a:p>
          <a:endParaRPr lang="en-US"/>
        </a:p>
      </dgm:t>
    </dgm:pt>
    <dgm:pt modelId="{44A80F11-37E3-4C82-8AA8-F8E6A7F72C34}" type="sibTrans" cxnId="{9C64D4EF-CEB6-4A6F-BDFE-2F5A09252147}">
      <dgm:prSet/>
      <dgm:spPr/>
      <dgm:t>
        <a:bodyPr/>
        <a:lstStyle/>
        <a:p>
          <a:endParaRPr lang="en-US"/>
        </a:p>
      </dgm:t>
    </dgm:pt>
    <dgm:pt modelId="{097FF8F6-9C41-4ECB-A9E4-AA919F175B92}">
      <dgm:prSet/>
      <dgm:spPr/>
      <dgm:t>
        <a:bodyPr/>
        <a:lstStyle/>
        <a:p>
          <a:r>
            <a:rPr lang="en-CA" i="1" dirty="0"/>
            <a:t>These statistics hold potential values in producing team wins and are underutilized by their current teams</a:t>
          </a:r>
          <a:endParaRPr lang="en-US" dirty="0"/>
        </a:p>
      </dgm:t>
    </dgm:pt>
    <dgm:pt modelId="{439F5218-6058-4167-ABF5-0705AAD5F5AB}" type="parTrans" cxnId="{0E96228A-95A7-43D1-B66A-44D45786C4D9}">
      <dgm:prSet/>
      <dgm:spPr/>
      <dgm:t>
        <a:bodyPr/>
        <a:lstStyle/>
        <a:p>
          <a:endParaRPr lang="en-US"/>
        </a:p>
      </dgm:t>
    </dgm:pt>
    <dgm:pt modelId="{14C46A4B-291F-44C7-9B6B-D9964D9A2F32}" type="sibTrans" cxnId="{0E96228A-95A7-43D1-B66A-44D45786C4D9}">
      <dgm:prSet/>
      <dgm:spPr/>
      <dgm:t>
        <a:bodyPr/>
        <a:lstStyle/>
        <a:p>
          <a:endParaRPr lang="en-US"/>
        </a:p>
      </dgm:t>
    </dgm:pt>
    <dgm:pt modelId="{3307917E-9408-4F85-807B-88771DA199B2}">
      <dgm:prSet/>
      <dgm:spPr/>
      <dgm:t>
        <a:bodyPr/>
        <a:lstStyle/>
        <a:p>
          <a:r>
            <a:rPr lang="en-CA" dirty="0"/>
            <a:t>Field Goal % (FG_PCT) and 3-pointers % (FG3_PCT) for player efficiency</a:t>
          </a:r>
          <a:endParaRPr lang="en-US" dirty="0"/>
        </a:p>
      </dgm:t>
    </dgm:pt>
    <dgm:pt modelId="{B4207429-8F3A-4482-947D-F59FBCD14617}" type="parTrans" cxnId="{F66B2C19-FD1B-437B-95C0-04A5A49DBF87}">
      <dgm:prSet/>
      <dgm:spPr/>
      <dgm:t>
        <a:bodyPr/>
        <a:lstStyle/>
        <a:p>
          <a:endParaRPr lang="en-US"/>
        </a:p>
      </dgm:t>
    </dgm:pt>
    <dgm:pt modelId="{5516E086-81EB-46E5-B427-0BCD0C98A147}" type="sibTrans" cxnId="{F66B2C19-FD1B-437B-95C0-04A5A49DBF87}">
      <dgm:prSet/>
      <dgm:spPr/>
      <dgm:t>
        <a:bodyPr/>
        <a:lstStyle/>
        <a:p>
          <a:endParaRPr lang="en-US"/>
        </a:p>
      </dgm:t>
    </dgm:pt>
    <dgm:pt modelId="{80DC121E-782A-4ABD-8E7F-3E40AEFD7C2F}">
      <dgm:prSet/>
      <dgm:spPr/>
      <dgm:t>
        <a:bodyPr/>
        <a:lstStyle/>
        <a:p>
          <a:r>
            <a:rPr lang="en-CA" dirty="0"/>
            <a:t>Important feature values &gt; the average TOR player and a salary &lt; TOR player</a:t>
          </a:r>
          <a:endParaRPr lang="en-US" dirty="0"/>
        </a:p>
      </dgm:t>
    </dgm:pt>
    <dgm:pt modelId="{6E5A955D-8149-43BB-A808-D700A2D42F83}" type="parTrans" cxnId="{E0AC631B-146D-4B48-B317-3660BA550EC2}">
      <dgm:prSet/>
      <dgm:spPr/>
      <dgm:t>
        <a:bodyPr/>
        <a:lstStyle/>
        <a:p>
          <a:endParaRPr lang="en-US"/>
        </a:p>
      </dgm:t>
    </dgm:pt>
    <dgm:pt modelId="{0787B9EA-7A71-411E-9C2B-564550C5A0B3}" type="sibTrans" cxnId="{E0AC631B-146D-4B48-B317-3660BA550EC2}">
      <dgm:prSet/>
      <dgm:spPr/>
      <dgm:t>
        <a:bodyPr/>
        <a:lstStyle/>
        <a:p>
          <a:endParaRPr lang="en-US"/>
        </a:p>
      </dgm:t>
    </dgm:pt>
    <dgm:pt modelId="{88641CE3-036C-46E1-9449-4FA7ABF920E8}">
      <dgm:prSet/>
      <dgm:spPr/>
      <dgm:t>
        <a:bodyPr/>
        <a:lstStyle/>
        <a:p>
          <a:r>
            <a:rPr lang="en-CA" dirty="0"/>
            <a:t>Maximizing the utilization of underutilized players with higher stats</a:t>
          </a:r>
          <a:endParaRPr lang="en-US" dirty="0"/>
        </a:p>
      </dgm:t>
    </dgm:pt>
    <dgm:pt modelId="{8DE3DEA4-6BEB-4970-AC57-104F5963B1AB}" type="parTrans" cxnId="{A8222FBC-EB3E-420B-96EB-22BD3535CE4D}">
      <dgm:prSet/>
      <dgm:spPr/>
      <dgm:t>
        <a:bodyPr/>
        <a:lstStyle/>
        <a:p>
          <a:endParaRPr lang="en-US"/>
        </a:p>
      </dgm:t>
    </dgm:pt>
    <dgm:pt modelId="{CB3BFB9E-D0A5-4870-B2B3-DAB0865F627D}" type="sibTrans" cxnId="{A8222FBC-EB3E-420B-96EB-22BD3535CE4D}">
      <dgm:prSet/>
      <dgm:spPr/>
      <dgm:t>
        <a:bodyPr/>
        <a:lstStyle/>
        <a:p>
          <a:endParaRPr lang="en-US"/>
        </a:p>
      </dgm:t>
    </dgm:pt>
    <dgm:pt modelId="{5E6256B5-E211-412B-8D3D-A2930782D62A}" type="pres">
      <dgm:prSet presAssocID="{E0DC93A1-67BA-4877-B554-6C40AFA03731}" presName="root" presStyleCnt="0">
        <dgm:presLayoutVars>
          <dgm:dir/>
          <dgm:resizeHandles val="exact"/>
        </dgm:presLayoutVars>
      </dgm:prSet>
      <dgm:spPr/>
    </dgm:pt>
    <dgm:pt modelId="{85F99568-BE8F-4F6A-83DE-A7E849A8BD29}" type="pres">
      <dgm:prSet presAssocID="{A195DB27-B00E-4B9A-8767-44790F351F49}" presName="compNode" presStyleCnt="0"/>
      <dgm:spPr/>
    </dgm:pt>
    <dgm:pt modelId="{EA07672F-8E97-48BB-9F53-ED606F0747D7}" type="pres">
      <dgm:prSet presAssocID="{A195DB27-B00E-4B9A-8767-44790F351F49}" presName="bgRect" presStyleLbl="bgShp" presStyleIdx="0" presStyleCnt="4" custLinFactNeighborX="0" custLinFactNeighborY="-197"/>
      <dgm:spPr/>
    </dgm:pt>
    <dgm:pt modelId="{222EC347-1D45-4B08-8736-853B969018E7}" type="pres">
      <dgm:prSet presAssocID="{A195DB27-B00E-4B9A-8767-44790F351F49}" presName="iconRect" presStyleLbl="node1" presStyleIdx="0" presStyleCnt="4" custLinFactNeighborY="-35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Pie Chart"/>
        </a:ext>
      </dgm:extLst>
    </dgm:pt>
    <dgm:pt modelId="{FE8DB0A8-F148-470E-B418-392D4B2F46BC}" type="pres">
      <dgm:prSet presAssocID="{A195DB27-B00E-4B9A-8767-44790F351F49}" presName="spaceRect" presStyleCnt="0"/>
      <dgm:spPr/>
    </dgm:pt>
    <dgm:pt modelId="{856554A3-4C11-471D-8130-D43E4CC57D3E}" type="pres">
      <dgm:prSet presAssocID="{A195DB27-B00E-4B9A-8767-44790F351F49}" presName="parTx" presStyleLbl="revTx" presStyleIdx="0" presStyleCnt="5" custScaleX="96547" custLinFactNeighborY="-197">
        <dgm:presLayoutVars>
          <dgm:chMax val="0"/>
          <dgm:chPref val="0"/>
        </dgm:presLayoutVars>
      </dgm:prSet>
      <dgm:spPr/>
    </dgm:pt>
    <dgm:pt modelId="{CA058CDF-5CC9-408C-A583-2FB0B5127056}" type="pres">
      <dgm:prSet presAssocID="{A195DB27-B00E-4B9A-8767-44790F351F49}" presName="desTx" presStyleLbl="revTx" presStyleIdx="1" presStyleCnt="5" custScaleX="82781" custLinFactNeighborY="-197">
        <dgm:presLayoutVars/>
      </dgm:prSet>
      <dgm:spPr/>
    </dgm:pt>
    <dgm:pt modelId="{BCF9B33E-CF9B-4062-B14A-DF2A4622E453}" type="pres">
      <dgm:prSet presAssocID="{44A80F11-37E3-4C82-8AA8-F8E6A7F72C34}" presName="sibTrans" presStyleCnt="0"/>
      <dgm:spPr/>
    </dgm:pt>
    <dgm:pt modelId="{BFB5E410-A694-4027-8498-42FA402DE5C2}" type="pres">
      <dgm:prSet presAssocID="{3307917E-9408-4F85-807B-88771DA199B2}" presName="compNode" presStyleCnt="0"/>
      <dgm:spPr/>
    </dgm:pt>
    <dgm:pt modelId="{DB9BD405-0E9D-4346-860F-B6E3D0663164}" type="pres">
      <dgm:prSet presAssocID="{3307917E-9408-4F85-807B-88771DA199B2}" presName="bgRect" presStyleLbl="bgShp" presStyleIdx="1" presStyleCnt="4"/>
      <dgm:spPr/>
    </dgm:pt>
    <dgm:pt modelId="{3A46AA32-0A5C-4418-A147-D85C416E2D5F}" type="pres">
      <dgm:prSet presAssocID="{3307917E-9408-4F85-807B-88771DA199B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FA18B49D-6E57-4C47-B62D-F28D10E6F213}" type="pres">
      <dgm:prSet presAssocID="{3307917E-9408-4F85-807B-88771DA199B2}" presName="spaceRect" presStyleCnt="0"/>
      <dgm:spPr/>
    </dgm:pt>
    <dgm:pt modelId="{41B41A29-0FF0-47AE-94A0-DAC93796D496}" type="pres">
      <dgm:prSet presAssocID="{3307917E-9408-4F85-807B-88771DA199B2}" presName="parTx" presStyleLbl="revTx" presStyleIdx="2" presStyleCnt="5">
        <dgm:presLayoutVars>
          <dgm:chMax val="0"/>
          <dgm:chPref val="0"/>
        </dgm:presLayoutVars>
      </dgm:prSet>
      <dgm:spPr/>
    </dgm:pt>
    <dgm:pt modelId="{1B56FAC6-8FF5-4E94-990E-F19F8900D36D}" type="pres">
      <dgm:prSet presAssocID="{5516E086-81EB-46E5-B427-0BCD0C98A147}" presName="sibTrans" presStyleCnt="0"/>
      <dgm:spPr/>
    </dgm:pt>
    <dgm:pt modelId="{0D70D8C9-6EF3-4613-A8BB-10753A20B560}" type="pres">
      <dgm:prSet presAssocID="{80DC121E-782A-4ABD-8E7F-3E40AEFD7C2F}" presName="compNode" presStyleCnt="0"/>
      <dgm:spPr/>
    </dgm:pt>
    <dgm:pt modelId="{89544D4A-AFDB-4596-95D6-5E008EEEFB7F}" type="pres">
      <dgm:prSet presAssocID="{80DC121E-782A-4ABD-8E7F-3E40AEFD7C2F}" presName="bgRect" presStyleLbl="bgShp" presStyleIdx="2" presStyleCnt="4"/>
      <dgm:spPr/>
    </dgm:pt>
    <dgm:pt modelId="{2512FBC7-85C6-47A9-BA75-2D5BFF4FBE97}" type="pres">
      <dgm:prSet presAssocID="{80DC121E-782A-4ABD-8E7F-3E40AEFD7C2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me controller"/>
        </a:ext>
      </dgm:extLst>
    </dgm:pt>
    <dgm:pt modelId="{4E7F49E4-A3E4-4141-97EF-9B8234F50E7C}" type="pres">
      <dgm:prSet presAssocID="{80DC121E-782A-4ABD-8E7F-3E40AEFD7C2F}" presName="spaceRect" presStyleCnt="0"/>
      <dgm:spPr/>
    </dgm:pt>
    <dgm:pt modelId="{C61A6446-7C2D-48CC-A570-5ACE9354BB96}" type="pres">
      <dgm:prSet presAssocID="{80DC121E-782A-4ABD-8E7F-3E40AEFD7C2F}" presName="parTx" presStyleLbl="revTx" presStyleIdx="3" presStyleCnt="5">
        <dgm:presLayoutVars>
          <dgm:chMax val="0"/>
          <dgm:chPref val="0"/>
        </dgm:presLayoutVars>
      </dgm:prSet>
      <dgm:spPr/>
    </dgm:pt>
    <dgm:pt modelId="{FD291EBD-26CA-4954-9850-3BAB55E37F33}" type="pres">
      <dgm:prSet presAssocID="{0787B9EA-7A71-411E-9C2B-564550C5A0B3}" presName="sibTrans" presStyleCnt="0"/>
      <dgm:spPr/>
    </dgm:pt>
    <dgm:pt modelId="{87F6ABE4-5BD8-4943-B88D-0C778680517D}" type="pres">
      <dgm:prSet presAssocID="{88641CE3-036C-46E1-9449-4FA7ABF920E8}" presName="compNode" presStyleCnt="0"/>
      <dgm:spPr/>
    </dgm:pt>
    <dgm:pt modelId="{F0DC111A-8CF6-4F9E-909E-0028DDFFF7C8}" type="pres">
      <dgm:prSet presAssocID="{88641CE3-036C-46E1-9449-4FA7ABF920E8}" presName="bgRect" presStyleLbl="bgShp" presStyleIdx="3" presStyleCnt="4"/>
      <dgm:spPr/>
    </dgm:pt>
    <dgm:pt modelId="{40DAE0C2-1123-432C-9465-254518161D19}" type="pres">
      <dgm:prSet presAssocID="{88641CE3-036C-46E1-9449-4FA7ABF920E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pward trend"/>
        </a:ext>
      </dgm:extLst>
    </dgm:pt>
    <dgm:pt modelId="{D6834B7C-1875-4F79-99F5-2FF5CF04E26E}" type="pres">
      <dgm:prSet presAssocID="{88641CE3-036C-46E1-9449-4FA7ABF920E8}" presName="spaceRect" presStyleCnt="0"/>
      <dgm:spPr/>
    </dgm:pt>
    <dgm:pt modelId="{D821049A-4314-4BAC-86C8-99F18094B000}" type="pres">
      <dgm:prSet presAssocID="{88641CE3-036C-46E1-9449-4FA7ABF920E8}" presName="parTx" presStyleLbl="revTx" presStyleIdx="4" presStyleCnt="5">
        <dgm:presLayoutVars>
          <dgm:chMax val="0"/>
          <dgm:chPref val="0"/>
        </dgm:presLayoutVars>
      </dgm:prSet>
      <dgm:spPr/>
    </dgm:pt>
  </dgm:ptLst>
  <dgm:cxnLst>
    <dgm:cxn modelId="{E77C4109-FD18-4863-8928-3D8159754563}" type="presOf" srcId="{3307917E-9408-4F85-807B-88771DA199B2}" destId="{41B41A29-0FF0-47AE-94A0-DAC93796D496}" srcOrd="0" destOrd="0" presId="urn:microsoft.com/office/officeart/2018/2/layout/IconVerticalSolidList"/>
    <dgm:cxn modelId="{F66B2C19-FD1B-437B-95C0-04A5A49DBF87}" srcId="{E0DC93A1-67BA-4877-B554-6C40AFA03731}" destId="{3307917E-9408-4F85-807B-88771DA199B2}" srcOrd="1" destOrd="0" parTransId="{B4207429-8F3A-4482-947D-F59FBCD14617}" sibTransId="{5516E086-81EB-46E5-B427-0BCD0C98A147}"/>
    <dgm:cxn modelId="{E0AC631B-146D-4B48-B317-3660BA550EC2}" srcId="{E0DC93A1-67BA-4877-B554-6C40AFA03731}" destId="{80DC121E-782A-4ABD-8E7F-3E40AEFD7C2F}" srcOrd="2" destOrd="0" parTransId="{6E5A955D-8149-43BB-A808-D700A2D42F83}" sibTransId="{0787B9EA-7A71-411E-9C2B-564550C5A0B3}"/>
    <dgm:cxn modelId="{655BBE66-ABE0-4A5F-B7B4-5D39600EE2E2}" type="presOf" srcId="{88641CE3-036C-46E1-9449-4FA7ABF920E8}" destId="{D821049A-4314-4BAC-86C8-99F18094B000}" srcOrd="0" destOrd="0" presId="urn:microsoft.com/office/officeart/2018/2/layout/IconVerticalSolidList"/>
    <dgm:cxn modelId="{D7C9797E-0C46-47AF-8485-4E9A2BC02687}" type="presOf" srcId="{E0DC93A1-67BA-4877-B554-6C40AFA03731}" destId="{5E6256B5-E211-412B-8D3D-A2930782D62A}" srcOrd="0" destOrd="0" presId="urn:microsoft.com/office/officeart/2018/2/layout/IconVerticalSolidList"/>
    <dgm:cxn modelId="{1EC8098A-F68D-4B0E-8A63-A54C20787747}" type="presOf" srcId="{A195DB27-B00E-4B9A-8767-44790F351F49}" destId="{856554A3-4C11-471D-8130-D43E4CC57D3E}" srcOrd="0" destOrd="0" presId="urn:microsoft.com/office/officeart/2018/2/layout/IconVerticalSolidList"/>
    <dgm:cxn modelId="{0E96228A-95A7-43D1-B66A-44D45786C4D9}" srcId="{A195DB27-B00E-4B9A-8767-44790F351F49}" destId="{097FF8F6-9C41-4ECB-A9E4-AA919F175B92}" srcOrd="0" destOrd="0" parTransId="{439F5218-6058-4167-ABF5-0705AAD5F5AB}" sibTransId="{14C46A4B-291F-44C7-9B6B-D9964D9A2F32}"/>
    <dgm:cxn modelId="{5B2786AA-E956-40D2-B8B3-BA5768AF3546}" type="presOf" srcId="{80DC121E-782A-4ABD-8E7F-3E40AEFD7C2F}" destId="{C61A6446-7C2D-48CC-A570-5ACE9354BB96}" srcOrd="0" destOrd="0" presId="urn:microsoft.com/office/officeart/2018/2/layout/IconVerticalSolidList"/>
    <dgm:cxn modelId="{A8222FBC-EB3E-420B-96EB-22BD3535CE4D}" srcId="{E0DC93A1-67BA-4877-B554-6C40AFA03731}" destId="{88641CE3-036C-46E1-9449-4FA7ABF920E8}" srcOrd="3" destOrd="0" parTransId="{8DE3DEA4-6BEB-4970-AC57-104F5963B1AB}" sibTransId="{CB3BFB9E-D0A5-4870-B2B3-DAB0865F627D}"/>
    <dgm:cxn modelId="{05C984D3-6ADD-4756-AD6E-F7DA85EEE8EB}" type="presOf" srcId="{097FF8F6-9C41-4ECB-A9E4-AA919F175B92}" destId="{CA058CDF-5CC9-408C-A583-2FB0B5127056}" srcOrd="0" destOrd="0" presId="urn:microsoft.com/office/officeart/2018/2/layout/IconVerticalSolidList"/>
    <dgm:cxn modelId="{9C64D4EF-CEB6-4A6F-BDFE-2F5A09252147}" srcId="{E0DC93A1-67BA-4877-B554-6C40AFA03731}" destId="{A195DB27-B00E-4B9A-8767-44790F351F49}" srcOrd="0" destOrd="0" parTransId="{6819793E-9B8E-4256-9BC6-888A3950CCDF}" sibTransId="{44A80F11-37E3-4C82-8AA8-F8E6A7F72C34}"/>
    <dgm:cxn modelId="{7E1BF7AF-5905-4AE5-B217-216A20B5C17F}" type="presParOf" srcId="{5E6256B5-E211-412B-8D3D-A2930782D62A}" destId="{85F99568-BE8F-4F6A-83DE-A7E849A8BD29}" srcOrd="0" destOrd="0" presId="urn:microsoft.com/office/officeart/2018/2/layout/IconVerticalSolidList"/>
    <dgm:cxn modelId="{7152FF69-5112-4D35-8605-C7BE25433990}" type="presParOf" srcId="{85F99568-BE8F-4F6A-83DE-A7E849A8BD29}" destId="{EA07672F-8E97-48BB-9F53-ED606F0747D7}" srcOrd="0" destOrd="0" presId="urn:microsoft.com/office/officeart/2018/2/layout/IconVerticalSolidList"/>
    <dgm:cxn modelId="{7AC3AE1E-634C-42A9-988B-A1F919B9B7EE}" type="presParOf" srcId="{85F99568-BE8F-4F6A-83DE-A7E849A8BD29}" destId="{222EC347-1D45-4B08-8736-853B969018E7}" srcOrd="1" destOrd="0" presId="urn:microsoft.com/office/officeart/2018/2/layout/IconVerticalSolidList"/>
    <dgm:cxn modelId="{E3D42187-85BB-4A19-A474-D47024B892A8}" type="presParOf" srcId="{85F99568-BE8F-4F6A-83DE-A7E849A8BD29}" destId="{FE8DB0A8-F148-470E-B418-392D4B2F46BC}" srcOrd="2" destOrd="0" presId="urn:microsoft.com/office/officeart/2018/2/layout/IconVerticalSolidList"/>
    <dgm:cxn modelId="{C7A78160-7FA9-4A33-AA27-0F7EF1BA8AC9}" type="presParOf" srcId="{85F99568-BE8F-4F6A-83DE-A7E849A8BD29}" destId="{856554A3-4C11-471D-8130-D43E4CC57D3E}" srcOrd="3" destOrd="0" presId="urn:microsoft.com/office/officeart/2018/2/layout/IconVerticalSolidList"/>
    <dgm:cxn modelId="{6230CEC3-ECC0-41B9-9B0E-38CEC8FAB018}" type="presParOf" srcId="{85F99568-BE8F-4F6A-83DE-A7E849A8BD29}" destId="{CA058CDF-5CC9-408C-A583-2FB0B5127056}" srcOrd="4" destOrd="0" presId="urn:microsoft.com/office/officeart/2018/2/layout/IconVerticalSolidList"/>
    <dgm:cxn modelId="{21855D84-D891-4777-9E54-10A996003FCB}" type="presParOf" srcId="{5E6256B5-E211-412B-8D3D-A2930782D62A}" destId="{BCF9B33E-CF9B-4062-B14A-DF2A4622E453}" srcOrd="1" destOrd="0" presId="urn:microsoft.com/office/officeart/2018/2/layout/IconVerticalSolidList"/>
    <dgm:cxn modelId="{F4ADB0CD-E80C-415B-8724-1A1E2B5125CC}" type="presParOf" srcId="{5E6256B5-E211-412B-8D3D-A2930782D62A}" destId="{BFB5E410-A694-4027-8498-42FA402DE5C2}" srcOrd="2" destOrd="0" presId="urn:microsoft.com/office/officeart/2018/2/layout/IconVerticalSolidList"/>
    <dgm:cxn modelId="{51358844-248B-412B-BCBA-436558CEBC45}" type="presParOf" srcId="{BFB5E410-A694-4027-8498-42FA402DE5C2}" destId="{DB9BD405-0E9D-4346-860F-B6E3D0663164}" srcOrd="0" destOrd="0" presId="urn:microsoft.com/office/officeart/2018/2/layout/IconVerticalSolidList"/>
    <dgm:cxn modelId="{5CDDBEB2-D0C1-4EA4-B8A2-D8992B295AF4}" type="presParOf" srcId="{BFB5E410-A694-4027-8498-42FA402DE5C2}" destId="{3A46AA32-0A5C-4418-A147-D85C416E2D5F}" srcOrd="1" destOrd="0" presId="urn:microsoft.com/office/officeart/2018/2/layout/IconVerticalSolidList"/>
    <dgm:cxn modelId="{AB5F38CD-DE86-4DD1-B86F-11C22AAC476E}" type="presParOf" srcId="{BFB5E410-A694-4027-8498-42FA402DE5C2}" destId="{FA18B49D-6E57-4C47-B62D-F28D10E6F213}" srcOrd="2" destOrd="0" presId="urn:microsoft.com/office/officeart/2018/2/layout/IconVerticalSolidList"/>
    <dgm:cxn modelId="{E45C2876-E070-48EA-9A27-1772003F19B8}" type="presParOf" srcId="{BFB5E410-A694-4027-8498-42FA402DE5C2}" destId="{41B41A29-0FF0-47AE-94A0-DAC93796D496}" srcOrd="3" destOrd="0" presId="urn:microsoft.com/office/officeart/2018/2/layout/IconVerticalSolidList"/>
    <dgm:cxn modelId="{E46B7C9F-D235-4004-B5FA-91B99966FD76}" type="presParOf" srcId="{5E6256B5-E211-412B-8D3D-A2930782D62A}" destId="{1B56FAC6-8FF5-4E94-990E-F19F8900D36D}" srcOrd="3" destOrd="0" presId="urn:microsoft.com/office/officeart/2018/2/layout/IconVerticalSolidList"/>
    <dgm:cxn modelId="{A56A0554-6ABD-40C4-A8D1-888D67E71782}" type="presParOf" srcId="{5E6256B5-E211-412B-8D3D-A2930782D62A}" destId="{0D70D8C9-6EF3-4613-A8BB-10753A20B560}" srcOrd="4" destOrd="0" presId="urn:microsoft.com/office/officeart/2018/2/layout/IconVerticalSolidList"/>
    <dgm:cxn modelId="{8120FAF6-A76A-470B-947B-AF7CC1E25627}" type="presParOf" srcId="{0D70D8C9-6EF3-4613-A8BB-10753A20B560}" destId="{89544D4A-AFDB-4596-95D6-5E008EEEFB7F}" srcOrd="0" destOrd="0" presId="urn:microsoft.com/office/officeart/2018/2/layout/IconVerticalSolidList"/>
    <dgm:cxn modelId="{15AA72AB-CB76-4E93-B7FC-4F8141D63CAF}" type="presParOf" srcId="{0D70D8C9-6EF3-4613-A8BB-10753A20B560}" destId="{2512FBC7-85C6-47A9-BA75-2D5BFF4FBE97}" srcOrd="1" destOrd="0" presId="urn:microsoft.com/office/officeart/2018/2/layout/IconVerticalSolidList"/>
    <dgm:cxn modelId="{2FE36E59-9A91-4C16-8BC1-BBE4B04242F2}" type="presParOf" srcId="{0D70D8C9-6EF3-4613-A8BB-10753A20B560}" destId="{4E7F49E4-A3E4-4141-97EF-9B8234F50E7C}" srcOrd="2" destOrd="0" presId="urn:microsoft.com/office/officeart/2018/2/layout/IconVerticalSolidList"/>
    <dgm:cxn modelId="{DA17B432-63B6-4EAA-9959-6D8B610200BE}" type="presParOf" srcId="{0D70D8C9-6EF3-4613-A8BB-10753A20B560}" destId="{C61A6446-7C2D-48CC-A570-5ACE9354BB96}" srcOrd="3" destOrd="0" presId="urn:microsoft.com/office/officeart/2018/2/layout/IconVerticalSolidList"/>
    <dgm:cxn modelId="{07AA5AEA-175F-4E7D-AAE7-9F1DF8035FB2}" type="presParOf" srcId="{5E6256B5-E211-412B-8D3D-A2930782D62A}" destId="{FD291EBD-26CA-4954-9850-3BAB55E37F33}" srcOrd="5" destOrd="0" presId="urn:microsoft.com/office/officeart/2018/2/layout/IconVerticalSolidList"/>
    <dgm:cxn modelId="{0811F9B1-86C0-4C7C-B0FE-B7BEC4AB127F}" type="presParOf" srcId="{5E6256B5-E211-412B-8D3D-A2930782D62A}" destId="{87F6ABE4-5BD8-4943-B88D-0C778680517D}" srcOrd="6" destOrd="0" presId="urn:microsoft.com/office/officeart/2018/2/layout/IconVerticalSolidList"/>
    <dgm:cxn modelId="{59E10CA1-7E82-4561-9114-AB25254FDC37}" type="presParOf" srcId="{87F6ABE4-5BD8-4943-B88D-0C778680517D}" destId="{F0DC111A-8CF6-4F9E-909E-0028DDFFF7C8}" srcOrd="0" destOrd="0" presId="urn:microsoft.com/office/officeart/2018/2/layout/IconVerticalSolidList"/>
    <dgm:cxn modelId="{69171BFC-E866-4068-A911-245D9875B2D6}" type="presParOf" srcId="{87F6ABE4-5BD8-4943-B88D-0C778680517D}" destId="{40DAE0C2-1123-432C-9465-254518161D19}" srcOrd="1" destOrd="0" presId="urn:microsoft.com/office/officeart/2018/2/layout/IconVerticalSolidList"/>
    <dgm:cxn modelId="{6DBB28D1-8A29-4B48-82A5-58AFDFBF1109}" type="presParOf" srcId="{87F6ABE4-5BD8-4943-B88D-0C778680517D}" destId="{D6834B7C-1875-4F79-99F5-2FF5CF04E26E}" srcOrd="2" destOrd="0" presId="urn:microsoft.com/office/officeart/2018/2/layout/IconVerticalSolidList"/>
    <dgm:cxn modelId="{C20F31AC-6084-4D50-B469-C0CD1B572ABB}" type="presParOf" srcId="{87F6ABE4-5BD8-4943-B88D-0C778680517D}" destId="{D821049A-4314-4BAC-86C8-99F18094B00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894D0D-9B5D-4858-93F5-C1101D18AB90}">
      <dsp:nvSpPr>
        <dsp:cNvPr id="0" name=""/>
        <dsp:cNvSpPr/>
      </dsp:nvSpPr>
      <dsp:spPr>
        <a:xfrm>
          <a:off x="0" y="783986"/>
          <a:ext cx="10971372" cy="14473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83F43A-E38D-4961-A0F9-1605C6945FD0}">
      <dsp:nvSpPr>
        <dsp:cNvPr id="0" name=""/>
        <dsp:cNvSpPr/>
      </dsp:nvSpPr>
      <dsp:spPr>
        <a:xfrm>
          <a:off x="437826" y="1109643"/>
          <a:ext cx="796048" cy="796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8501CF-53D3-4CD1-9982-9C56B578E51C}">
      <dsp:nvSpPr>
        <dsp:cNvPr id="0" name=""/>
        <dsp:cNvSpPr/>
      </dsp:nvSpPr>
      <dsp:spPr>
        <a:xfrm>
          <a:off x="1671701" y="783986"/>
          <a:ext cx="9299670" cy="144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9" tIns="153179" rIns="153179" bIns="153179" numCol="1" spcCol="1270" anchor="ctr" anchorCtr="0">
          <a:noAutofit/>
        </a:bodyPr>
        <a:lstStyle/>
        <a:p>
          <a:pPr marL="0" lvl="0" indent="0" algn="l" defTabSz="1111250">
            <a:lnSpc>
              <a:spcPct val="90000"/>
            </a:lnSpc>
            <a:spcBef>
              <a:spcPct val="0"/>
            </a:spcBef>
            <a:spcAft>
              <a:spcPct val="35000"/>
            </a:spcAft>
            <a:buNone/>
          </a:pPr>
          <a:r>
            <a:rPr lang="en-US" sz="2500" kern="1200" dirty="0"/>
            <a:t>The primary objective: To determine which features are important to TOR to produce more wins </a:t>
          </a:r>
        </a:p>
      </dsp:txBody>
      <dsp:txXfrm>
        <a:off x="1671701" y="783986"/>
        <a:ext cx="9299670" cy="1447360"/>
      </dsp:txXfrm>
    </dsp:sp>
    <dsp:sp modelId="{83617EE4-B004-402F-A483-74015FFBD04C}">
      <dsp:nvSpPr>
        <dsp:cNvPr id="0" name=""/>
        <dsp:cNvSpPr/>
      </dsp:nvSpPr>
      <dsp:spPr>
        <a:xfrm>
          <a:off x="0" y="2593187"/>
          <a:ext cx="10971372" cy="14473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1CA7FE-17A9-4081-B143-1EFF1BB61916}">
      <dsp:nvSpPr>
        <dsp:cNvPr id="0" name=""/>
        <dsp:cNvSpPr/>
      </dsp:nvSpPr>
      <dsp:spPr>
        <a:xfrm>
          <a:off x="437826" y="2918843"/>
          <a:ext cx="796048" cy="7960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CF671E-8636-4BA9-88F8-4415716E67F4}">
      <dsp:nvSpPr>
        <dsp:cNvPr id="0" name=""/>
        <dsp:cNvSpPr/>
      </dsp:nvSpPr>
      <dsp:spPr>
        <a:xfrm>
          <a:off x="1671701" y="2593187"/>
          <a:ext cx="9299670" cy="144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9" tIns="153179" rIns="153179" bIns="153179" numCol="1" spcCol="1270" anchor="ctr" anchorCtr="0">
          <a:noAutofit/>
        </a:bodyPr>
        <a:lstStyle/>
        <a:p>
          <a:pPr marL="0" lvl="0" indent="0" algn="l" defTabSz="1111250">
            <a:lnSpc>
              <a:spcPct val="90000"/>
            </a:lnSpc>
            <a:spcBef>
              <a:spcPct val="0"/>
            </a:spcBef>
            <a:spcAft>
              <a:spcPct val="35000"/>
            </a:spcAft>
            <a:buNone/>
          </a:pPr>
          <a:r>
            <a:rPr lang="en-US" sz="2500" kern="1200" dirty="0"/>
            <a:t>The secondary objective: To review team players’ performance-to-cost effectiveness. </a:t>
          </a:r>
        </a:p>
      </dsp:txBody>
      <dsp:txXfrm>
        <a:off x="1671701" y="2593187"/>
        <a:ext cx="9299670" cy="14473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7672F-8E97-48BB-9F53-ED606F0747D7}">
      <dsp:nvSpPr>
        <dsp:cNvPr id="0" name=""/>
        <dsp:cNvSpPr/>
      </dsp:nvSpPr>
      <dsp:spPr>
        <a:xfrm>
          <a:off x="0" y="3"/>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2EC347-1D45-4B08-8736-853B969018E7}">
      <dsp:nvSpPr>
        <dsp:cNvPr id="0" name=""/>
        <dsp:cNvSpPr/>
      </dsp:nvSpPr>
      <dsp:spPr>
        <a:xfrm>
          <a:off x="306880" y="228256"/>
          <a:ext cx="557964" cy="5579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56554A3-4C11-471D-8130-D43E4CC57D3E}">
      <dsp:nvSpPr>
        <dsp:cNvPr id="0" name=""/>
        <dsp:cNvSpPr/>
      </dsp:nvSpPr>
      <dsp:spPr>
        <a:xfrm>
          <a:off x="1256934" y="3"/>
          <a:ext cx="4764915"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77900">
            <a:lnSpc>
              <a:spcPct val="90000"/>
            </a:lnSpc>
            <a:spcBef>
              <a:spcPct val="0"/>
            </a:spcBef>
            <a:spcAft>
              <a:spcPct val="35000"/>
            </a:spcAft>
            <a:buNone/>
          </a:pPr>
          <a:r>
            <a:rPr lang="en-CA" sz="2200" kern="1200" dirty="0"/>
            <a:t>Identify high potential players by focusing on PLUS_MINUS, PER, and PIE</a:t>
          </a:r>
          <a:endParaRPr lang="en-US" sz="2200" kern="1200" dirty="0"/>
        </a:p>
      </dsp:txBody>
      <dsp:txXfrm>
        <a:off x="1256934" y="3"/>
        <a:ext cx="4764915" cy="1014481"/>
      </dsp:txXfrm>
    </dsp:sp>
    <dsp:sp modelId="{CA058CDF-5CC9-408C-A583-2FB0B5127056}">
      <dsp:nvSpPr>
        <dsp:cNvPr id="0" name=""/>
        <dsp:cNvSpPr/>
      </dsp:nvSpPr>
      <dsp:spPr>
        <a:xfrm>
          <a:off x="6525509" y="3"/>
          <a:ext cx="4023443"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800100">
            <a:lnSpc>
              <a:spcPct val="90000"/>
            </a:lnSpc>
            <a:spcBef>
              <a:spcPct val="0"/>
            </a:spcBef>
            <a:spcAft>
              <a:spcPct val="35000"/>
            </a:spcAft>
            <a:buNone/>
          </a:pPr>
          <a:r>
            <a:rPr lang="en-CA" sz="1800" i="1" kern="1200" dirty="0"/>
            <a:t>These statistics hold potential values in producing team wins and are underutilized by their current teams</a:t>
          </a:r>
          <a:endParaRPr lang="en-US" sz="1800" kern="1200" dirty="0"/>
        </a:p>
      </dsp:txBody>
      <dsp:txXfrm>
        <a:off x="6525509" y="3"/>
        <a:ext cx="4023443" cy="1014481"/>
      </dsp:txXfrm>
    </dsp:sp>
    <dsp:sp modelId="{DB9BD405-0E9D-4346-860F-B6E3D0663164}">
      <dsp:nvSpPr>
        <dsp:cNvPr id="0" name=""/>
        <dsp:cNvSpPr/>
      </dsp:nvSpPr>
      <dsp:spPr>
        <a:xfrm>
          <a:off x="0" y="1270103"/>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46AA32-0A5C-4418-A147-D85C416E2D5F}">
      <dsp:nvSpPr>
        <dsp:cNvPr id="0" name=""/>
        <dsp:cNvSpPr/>
      </dsp:nvSpPr>
      <dsp:spPr>
        <a:xfrm>
          <a:off x="306880" y="1498361"/>
          <a:ext cx="557964" cy="5579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B41A29-0FF0-47AE-94A0-DAC93796D496}">
      <dsp:nvSpPr>
        <dsp:cNvPr id="0" name=""/>
        <dsp:cNvSpPr/>
      </dsp:nvSpPr>
      <dsp:spPr>
        <a:xfrm>
          <a:off x="1171726" y="1270103"/>
          <a:ext cx="979567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77900">
            <a:lnSpc>
              <a:spcPct val="90000"/>
            </a:lnSpc>
            <a:spcBef>
              <a:spcPct val="0"/>
            </a:spcBef>
            <a:spcAft>
              <a:spcPct val="35000"/>
            </a:spcAft>
            <a:buNone/>
          </a:pPr>
          <a:r>
            <a:rPr lang="en-CA" sz="2200" kern="1200" dirty="0"/>
            <a:t>Field Goal % (FG_PCT) and 3-pointers % (FG3_PCT) for player efficiency</a:t>
          </a:r>
          <a:endParaRPr lang="en-US" sz="2200" kern="1200" dirty="0"/>
        </a:p>
      </dsp:txBody>
      <dsp:txXfrm>
        <a:off x="1171726" y="1270103"/>
        <a:ext cx="9795678" cy="1014481"/>
      </dsp:txXfrm>
    </dsp:sp>
    <dsp:sp modelId="{89544D4A-AFDB-4596-95D6-5E008EEEFB7F}">
      <dsp:nvSpPr>
        <dsp:cNvPr id="0" name=""/>
        <dsp:cNvSpPr/>
      </dsp:nvSpPr>
      <dsp:spPr>
        <a:xfrm>
          <a:off x="0" y="2538205"/>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12FBC7-85C6-47A9-BA75-2D5BFF4FBE97}">
      <dsp:nvSpPr>
        <dsp:cNvPr id="0" name=""/>
        <dsp:cNvSpPr/>
      </dsp:nvSpPr>
      <dsp:spPr>
        <a:xfrm>
          <a:off x="306880" y="2766463"/>
          <a:ext cx="557964" cy="5579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1A6446-7C2D-48CC-A570-5ACE9354BB96}">
      <dsp:nvSpPr>
        <dsp:cNvPr id="0" name=""/>
        <dsp:cNvSpPr/>
      </dsp:nvSpPr>
      <dsp:spPr>
        <a:xfrm>
          <a:off x="1171726" y="2538205"/>
          <a:ext cx="979567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77900">
            <a:lnSpc>
              <a:spcPct val="90000"/>
            </a:lnSpc>
            <a:spcBef>
              <a:spcPct val="0"/>
            </a:spcBef>
            <a:spcAft>
              <a:spcPct val="35000"/>
            </a:spcAft>
            <a:buNone/>
          </a:pPr>
          <a:r>
            <a:rPr lang="en-CA" sz="2200" kern="1200" dirty="0"/>
            <a:t>Important feature values &gt; the average TOR player and a salary &lt; TOR player</a:t>
          </a:r>
          <a:endParaRPr lang="en-US" sz="2200" kern="1200" dirty="0"/>
        </a:p>
      </dsp:txBody>
      <dsp:txXfrm>
        <a:off x="1171726" y="2538205"/>
        <a:ext cx="9795678" cy="1014481"/>
      </dsp:txXfrm>
    </dsp:sp>
    <dsp:sp modelId="{F0DC111A-8CF6-4F9E-909E-0028DDFFF7C8}">
      <dsp:nvSpPr>
        <dsp:cNvPr id="0" name=""/>
        <dsp:cNvSpPr/>
      </dsp:nvSpPr>
      <dsp:spPr>
        <a:xfrm>
          <a:off x="0" y="3806306"/>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DAE0C2-1123-432C-9465-254518161D19}">
      <dsp:nvSpPr>
        <dsp:cNvPr id="0" name=""/>
        <dsp:cNvSpPr/>
      </dsp:nvSpPr>
      <dsp:spPr>
        <a:xfrm>
          <a:off x="306880" y="4034565"/>
          <a:ext cx="557964" cy="5579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21049A-4314-4BAC-86C8-99F18094B000}">
      <dsp:nvSpPr>
        <dsp:cNvPr id="0" name=""/>
        <dsp:cNvSpPr/>
      </dsp:nvSpPr>
      <dsp:spPr>
        <a:xfrm>
          <a:off x="1171726" y="3806306"/>
          <a:ext cx="979567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77900">
            <a:lnSpc>
              <a:spcPct val="90000"/>
            </a:lnSpc>
            <a:spcBef>
              <a:spcPct val="0"/>
            </a:spcBef>
            <a:spcAft>
              <a:spcPct val="35000"/>
            </a:spcAft>
            <a:buNone/>
          </a:pPr>
          <a:r>
            <a:rPr lang="en-CA" sz="2200" kern="1200" dirty="0"/>
            <a:t>Maximizing the utilization of underutilized players with higher stats</a:t>
          </a:r>
          <a:endParaRPr lang="en-US" sz="2200" kern="1200" dirty="0"/>
        </a:p>
      </dsp:txBody>
      <dsp:txXfrm>
        <a:off x="1171726" y="3806306"/>
        <a:ext cx="9795678" cy="101448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2021-04-11</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2021-04-11</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John_Hollinger"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en.wikipedia.org/wiki/Basketball"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pPr marL="0" lvl="0" indent="0" algn="l" rtl="0" latinLnBrk="0">
              <a:lnSpc>
                <a:spcPct val="100000"/>
              </a:lnSpc>
              <a:spcBef>
                <a:spcPts val="0"/>
              </a:spcBef>
              <a:spcAft>
                <a:spcPts val="0"/>
              </a:spcAft>
              <a:buSzPts val="1400"/>
              <a:buNone/>
            </a:pPr>
            <a:r>
              <a:rPr lang="en-US" dirty="0"/>
              <a:t>Good evening Everyone, </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Today, we Group 1; Myself – Bhavika, Cindy and Dennis are going to present the progress we have made on our Project RAPTORS REBOUND</a:t>
            </a:r>
          </a:p>
          <a:p>
            <a:pPr marL="0" lvl="0" indent="0" algn="l" rtl="0" latinLnBrk="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Here is the result for our Data analysis – Phase 2.</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dirty="0">
                <a:effectLst/>
                <a:latin typeface="+mn-lt"/>
                <a:ea typeface="Calibri" panose="020F0502020204030204" pitchFamily="34" charset="0"/>
                <a:cs typeface="Times New Roman" panose="02020603050405020304" pitchFamily="18" charset="0"/>
              </a:rPr>
              <a:t>The top part is the player average stats for Toronto </a:t>
            </a:r>
            <a:r>
              <a:rPr lang="en-US" sz="2400" dirty="0" err="1">
                <a:effectLst/>
                <a:latin typeface="+mn-lt"/>
                <a:ea typeface="Calibri" panose="020F0502020204030204" pitchFamily="34" charset="0"/>
                <a:cs typeface="Times New Roman" panose="02020603050405020304" pitchFamily="18" charset="0"/>
              </a:rPr>
              <a:t>Rapotrors</a:t>
            </a:r>
            <a:r>
              <a:rPr lang="en-US" sz="2400" dirty="0">
                <a:effectLst/>
                <a:latin typeface="+mn-lt"/>
                <a:ea typeface="Calibri" panose="020F0502020204030204" pitchFamily="34" charset="0"/>
                <a:cs typeface="Times New Roman" panose="02020603050405020304" pitchFamily="18" charset="0"/>
              </a:rPr>
              <a:t>. In the analysis, we consider both regular season and playoffs. Based on data from season 2014-20, the average </a:t>
            </a:r>
            <a:r>
              <a:rPr lang="en-US" sz="2400" dirty="0" err="1">
                <a:effectLst/>
                <a:latin typeface="+mn-lt"/>
                <a:ea typeface="Calibri" panose="020F0502020204030204" pitchFamily="34" charset="0"/>
                <a:cs typeface="Times New Roman" panose="02020603050405020304" pitchFamily="18" charset="0"/>
              </a:rPr>
              <a:t>puls</a:t>
            </a:r>
            <a:r>
              <a:rPr lang="en-US" sz="2400" dirty="0">
                <a:effectLst/>
                <a:latin typeface="+mn-lt"/>
                <a:ea typeface="Calibri" panose="020F0502020204030204" pitchFamily="34" charset="0"/>
                <a:cs typeface="Times New Roman" panose="02020603050405020304" pitchFamily="18" charset="0"/>
              </a:rPr>
              <a:t> minus for Toronto Raptor is 2.1, PIE is 9.4 and PER is 15.1. The average salary is around $8.4M.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kern="1200" dirty="0">
                <a:solidFill>
                  <a:schemeClr val="tx1"/>
                </a:solidFill>
                <a:effectLst/>
                <a:latin typeface="+mn-lt"/>
                <a:cs typeface="Times New Roman" panose="02020603050405020304" pitchFamily="18" charset="0"/>
              </a:rPr>
              <a:t>Based on the stats, 3 underperforming Toronto Raptors players were selected for season 2019-20.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03 – Play by Play]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Now we used the average stats to select the replaced players for NON-TORONTO teams. The selection is to use PLUS_MINUS&gt;2.1, 5&lt;PIE&lt;10, as we know the TOP players are not obtained, PER&gt;15.1, and salary&lt;8.4M.</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Here is the selection for NON-TOR players. </a:t>
            </a:r>
            <a:endParaRPr lang="en-US" sz="2000" dirty="0">
              <a:solidFill>
                <a:srgbClr val="2D2E2D"/>
              </a:solidFill>
              <a:latin typeface="+mn-lt"/>
              <a:cs typeface="Arial" panose="020B0604020202020204" pitchFamily="34" charset="0"/>
            </a:endParaRP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From the graph, the red triangle means the decrease, the blue triangle means the increase. All the players’ salary is below $8.4Million. They were highlighted in green.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a:lnSpc>
                <a:spcPct val="100000"/>
              </a:lnSpc>
              <a:spcBef>
                <a:spcPts val="0"/>
              </a:spcBef>
              <a:spcAft>
                <a:spcPts val="0"/>
              </a:spcAft>
              <a:buSzPts val="1400"/>
              <a:buNone/>
            </a:pP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33383292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Dennis]</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Our tuned Random Forest Model provided </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Model stats]</a:t>
            </a:r>
          </a:p>
          <a:p>
            <a:pPr marL="0" marR="0" lvl="0" indent="0" algn="l" rtl="0" latinLnBrk="0">
              <a:lnSpc>
                <a:spcPct val="100000"/>
              </a:lnSpc>
              <a:spcBef>
                <a:spcPts val="0"/>
              </a:spcBef>
              <a:spcAft>
                <a:spcPts val="0"/>
              </a:spcAft>
              <a:buClr>
                <a:srgbClr val="000000"/>
              </a:buClr>
              <a:buSzPts val="1400"/>
              <a:buFont typeface="Arial"/>
              <a:buNone/>
            </a:pPr>
            <a:r>
              <a:rPr lang="en-US" sz="1400" b="0" dirty="0">
                <a:solidFill>
                  <a:srgbClr val="2D2E2D"/>
                </a:solidFill>
              </a:rPr>
              <a:t>analysis results around the mid 90 percentage. </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Assuming the same number of games in a regular season (72),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the model predicted a 23% or 12 win increase over the previous season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04 –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Taking a closer look at these 12 games, we found an improvement in 7 of the 10 team statistics. Looking more closely at the decreased performance statistics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Decreased performance in Free-Throw % was countered with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Counter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increased Free-Throw opportunities which points were gained. Any decrease in possession (meaning the team’s ability to control the ball)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07 – Bad team stats STL/TOV]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from steals or turnovers was countered with improvements in</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08 – Good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assists, rebounding, and shot blocking by a ratio of 1 loss of possession to 5 gains in possession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09 – PTS]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The main result is the team was able to score on average 5 more points per game for these 12 wins.</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For improvements to the TOR roster,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01 – Search]</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the organization is to look at Non-TOR players with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02 – Main Features]</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higher feature values in PLUS_MINUS, PER, and PIE compared to their current roster. These statistics hold potential values in producing team wins and are underutilized by their current teams.​ </a:t>
            </a:r>
            <a:endParaRPr lang="en-CA" sz="1800" dirty="0">
              <a:effectLst/>
              <a:latin typeface="+mn-lt"/>
              <a:ea typeface="Yu Mincho" panose="02020400000000000000" pitchFamily="18" charset="-128"/>
              <a:cs typeface="Times New Roman" panose="02020603050405020304" pitchFamily="18" charset="0"/>
            </a:endParaRP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03 – FG and FG3%]</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We can also examine Field Goal % (FG_PCT) and 3-pointers % (FG3_PCT) which would provide more efficient offensive players</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04 – Criteria]</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When narrowing the search criteria of Non-TOR players, we recommend players with higher important feature values than the average Toronto player and a salary below the Toronto player average.</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05 – Player underutilization]</a:t>
            </a:r>
          </a:p>
          <a:p>
            <a:pPr marL="0" lvl="0" indent="0" latinLnBrk="0">
              <a:lnSpc>
                <a:spcPct val="115000"/>
              </a:lnSpc>
              <a:spcBef>
                <a:spcPts val="500"/>
              </a:spcBef>
              <a:spcAft>
                <a:spcPts val="1000"/>
              </a:spcAft>
              <a:buFont typeface="Symbol" panose="05050102010706020507" pitchFamily="18" charset="2"/>
              <a:buNone/>
            </a:pPr>
            <a:r>
              <a:rPr lang="en-US" sz="1800" dirty="0">
                <a:effectLst/>
                <a:latin typeface="+mn-lt"/>
                <a:ea typeface="Yu Mincho" panose="02020400000000000000" pitchFamily="18" charset="-128"/>
                <a:cs typeface="Calibri" panose="020F0502020204030204" pitchFamily="34" charset="0"/>
              </a:rPr>
              <a:t>Lastly we advise further investigate of an underutilized selected TOR player</a:t>
            </a:r>
            <a:r>
              <a:rPr lang="en-CA" sz="1800" dirty="0">
                <a:effectLst/>
                <a:latin typeface="+mn-lt"/>
                <a:ea typeface="Yu Mincho" panose="02020400000000000000" pitchFamily="18" charset="-128"/>
                <a:cs typeface="Calibri" panose="020F0502020204030204" pitchFamily="34" charset="0"/>
              </a:rPr>
              <a:t>. In either case the team should either use him or replace him. </a:t>
            </a:r>
            <a:endParaRPr lang="en-CA" sz="1800" dirty="0">
              <a:effectLst/>
              <a:latin typeface="+mn-lt"/>
              <a:ea typeface="Yu Mincho" panose="02020400000000000000" pitchFamily="18" charset="-128"/>
              <a:cs typeface="Times New Roman" panose="02020603050405020304" pitchFamily="18"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Cindy]</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1909213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342900" lvl="0" indent="-342900">
              <a:lnSpc>
                <a:spcPct val="115000"/>
              </a:lnSpc>
              <a:spcBef>
                <a:spcPts val="500"/>
              </a:spcBef>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For improvements to the TOR roster, the organization is to look at Non-TOR players with higher values in PLUS_MINUS, PER, and PIE compared to their current roster. These statistics hold potential values in producing team wins and are underutilized by their current teams.​ </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spcBef>
                <a:spcPts val="500"/>
              </a:spcBef>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Alternatively, Field Goal % (FG_PCT) and 3-pointers % (FG3_PCT) are to look out for player efficiency.</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spcBef>
                <a:spcPts val="500"/>
              </a:spcBef>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We recommend players with higher important feature values than the average TOR player and a salary below the average of a TOR player.</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spcBef>
                <a:spcPts val="500"/>
              </a:spcBef>
              <a:spcAft>
                <a:spcPts val="1000"/>
              </a:spcAft>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There is an evidence of underutilization of a selected TOR player (Shamorie Ponds). We advocate exploring his utilization or replacing him. </a:t>
            </a:r>
            <a:endParaRPr lang="en-CA" sz="1800" dirty="0">
              <a:effectLst/>
              <a:latin typeface="+mn-lt"/>
              <a:ea typeface="Yu Mincho" panose="02020400000000000000" pitchFamily="18" charset="-128"/>
              <a:cs typeface="Times New Roman" panose="02020603050405020304" pitchFamily="18"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0x – key statement for animation]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latin typeface="+mn-lt"/>
              </a:rPr>
              <a:t>[Speaker’s talking points on the current slide item]</a:t>
            </a:r>
          </a:p>
          <a:p>
            <a:pPr marL="0" marR="0" lvl="0" indent="0" algn="l" rtl="0" latinLnBrk="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mn-lt"/>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874758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key statement for animation] </a:t>
            </a:r>
          </a:p>
          <a:p>
            <a:pPr marL="0" marR="0" lvl="0" indent="0" algn="l" defTabSz="995690" rtl="0" eaLnBrk="1" latinLnBrk="0" hangingPunct="1">
              <a:lnSpc>
                <a:spcPct val="100000"/>
              </a:lnSpc>
              <a:spcBef>
                <a:spcPts val="0"/>
              </a:spcBef>
              <a:spcAft>
                <a:spcPts val="0"/>
              </a:spcAft>
              <a:buClr>
                <a:srgbClr val="000000"/>
              </a:buClr>
              <a:buSzPts val="1400"/>
              <a:buFont typeface="Arial"/>
              <a:buNone/>
            </a:pPr>
            <a:r>
              <a:rPr lang="en-US" sz="1400" kern="1200" dirty="0">
                <a:solidFill>
                  <a:srgbClr val="2D2E2D"/>
                </a:solidFill>
                <a:latin typeface="+mn-lt"/>
                <a:ea typeface="+mn-ea"/>
                <a:cs typeface="+mn-cs"/>
              </a:rPr>
              <a:t>Let’s take a look at the play stats to evaluate their performance.</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latin typeface="+mn-lt"/>
              </a:rPr>
              <a:t>On this graph, 6 players were listed. The first 3 are the currently Toronto Raptors players. The last 3 are the selected replaced players.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field goal%, the replaced players hold the higher field goal% percent than TOR players.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3 pointer%, Cameron is the best and shot 50% of the attempts.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free throw%, DeAndre holds 66.7% rate.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400" dirty="0">
              <a:effectLst/>
              <a:latin typeface="+mn-lt"/>
              <a:ea typeface="Yu Mincho" panose="02020400000000000000" pitchFamily="18" charset="-128"/>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effectLst/>
                <a:latin typeface="+mn-lt"/>
                <a:ea typeface="Yu Mincho" panose="02020400000000000000" pitchFamily="18" charset="-128"/>
                <a:cs typeface="Calibri" panose="020F0502020204030204" pitchFamily="34" charset="0"/>
              </a:rPr>
              <a:t>There is an evidence of underutilization of a selected TOR player (Shamorie Ponds). </a:t>
            </a:r>
            <a:r>
              <a:rPr lang="en-US" sz="1400" b="0" i="0" u="none" strike="noStrike" cap="none" dirty="0">
                <a:solidFill>
                  <a:schemeClr val="dk1"/>
                </a:solidFill>
                <a:latin typeface="+mn-lt"/>
                <a:cs typeface="Arial"/>
                <a:sym typeface="Arial"/>
              </a:rPr>
              <a:t>Mr. Ponds had a very high PER, and he only attended 4 games. Overall his performance is under the average.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effectLst/>
                <a:latin typeface="+mn-lt"/>
                <a:ea typeface="Yu Mincho" panose="02020400000000000000" pitchFamily="18" charset="-128"/>
                <a:cs typeface="Calibri" panose="020F0502020204030204" pitchFamily="34" charset="0"/>
              </a:rPr>
              <a:t>We advocate exploring his utilization or replacing him. </a:t>
            </a:r>
            <a:endParaRPr lang="en-CA" sz="1400" dirty="0">
              <a:effectLst/>
              <a:latin typeface="+mn-lt"/>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All the players are under $8.4M for the contract.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26114093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rPr>
              <a:t>[Next speaker - Dennis]</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limitations to our analysis / recommendation </a:t>
            </a:r>
          </a:p>
          <a:p>
            <a:pPr marL="0" marR="0" lvl="0" indent="0" algn="l" rtl="0" latinLnBrk="0">
              <a:lnSpc>
                <a:spcPct val="100000"/>
              </a:lnSpc>
              <a:spcBef>
                <a:spcPts val="0"/>
              </a:spcBef>
              <a:spcAft>
                <a:spcPts val="0"/>
              </a:spcAft>
              <a:buClr>
                <a:srgbClr val="000000"/>
              </a:buClr>
              <a:buSzPts val="1400"/>
              <a:buFont typeface="Arial"/>
              <a:buNone/>
            </a:pPr>
            <a:endParaRPr lang="en-US" sz="18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01 – TOR only]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This analysis is limited to Toronto Raptors only. As the teams change, the important features for those teams can sway. </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02 – Qualitative factors]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qualitative factors that affect the performance of a player and are beyond the scope of this project. These include but are not limited to the player’s:</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latin typeface="+mn-lt"/>
              </a:rPr>
              <a:t>[NEXT 03 – Qualitative factors List] </a:t>
            </a:r>
          </a:p>
          <a:p>
            <a:pPr marL="342900" lvl="0" indent="-342900" latinLnBrk="0">
              <a:lnSpc>
                <a:spcPct val="115000"/>
              </a:lnSpc>
              <a:spcBef>
                <a:spcPts val="500"/>
              </a:spcBef>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Health (physical and mental)</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Rapport with the team</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Satisfaction with the coaching</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Placement in the games (having sufficient playing time)</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Happiness with the contract </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spcAft>
                <a:spcPts val="1000"/>
              </a:spcAft>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Personal life</a:t>
            </a:r>
            <a:endParaRPr lang="en-CA" sz="1800" dirty="0">
              <a:effectLst/>
              <a:latin typeface="+mn-lt"/>
              <a:ea typeface="Yu Mincho" panose="02020400000000000000" pitchFamily="18" charset="-128"/>
              <a:cs typeface="Times New Roman" panose="02020603050405020304" pitchFamily="18" charset="0"/>
            </a:endParaRPr>
          </a:p>
          <a:p>
            <a:pPr latinLnBrk="0">
              <a:lnSpc>
                <a:spcPct val="115000"/>
              </a:lnSpc>
              <a:spcBef>
                <a:spcPts val="500"/>
              </a:spcBef>
              <a:spcAft>
                <a:spcPts val="1000"/>
              </a:spcAft>
            </a:pPr>
            <a:endParaRPr lang="en-CA" sz="1800" dirty="0">
              <a:effectLst/>
              <a:latin typeface="+mn-lt"/>
              <a:ea typeface="Yu Mincho" panose="02020400000000000000" pitchFamily="18" charset="-128"/>
            </a:endParaRPr>
          </a:p>
          <a:p>
            <a:pPr latinLnBrk="0">
              <a:lnSpc>
                <a:spcPct val="115000"/>
              </a:lnSpc>
              <a:spcBef>
                <a:spcPts val="500"/>
              </a:spcBef>
              <a:spcAft>
                <a:spcPts val="1000"/>
              </a:spcAft>
            </a:pPr>
            <a:r>
              <a:rPr lang="en-CA" sz="1800" dirty="0">
                <a:effectLst/>
                <a:latin typeface="+mn-lt"/>
                <a:ea typeface="Yu Mincho" panose="02020400000000000000" pitchFamily="18" charset="-128"/>
              </a:rPr>
              <a:t>And the list can go on.</a:t>
            </a:r>
            <a:br>
              <a:rPr lang="en-CA" sz="1800" dirty="0">
                <a:effectLst/>
                <a:latin typeface="+mn-lt"/>
                <a:ea typeface="Yu Mincho" panose="02020400000000000000" pitchFamily="18" charset="-128"/>
              </a:rPr>
            </a:b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15</a:t>
            </a:fld>
            <a:endParaRPr lang="ko-KR" altLang="en-US"/>
          </a:p>
        </p:txBody>
      </p:sp>
    </p:spTree>
    <p:extLst>
      <p:ext uri="{BB962C8B-B14F-4D97-AF65-F5344CB8AC3E}">
        <p14:creationId xmlns:p14="http://schemas.microsoft.com/office/powerpoint/2010/main" val="20718443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dirty="0"/>
              <a:t>This concludes</a:t>
            </a:r>
            <a:r>
              <a:rPr lang="en-US" baseline="0" dirty="0"/>
              <a:t> our presentation. </a:t>
            </a:r>
          </a:p>
          <a:p>
            <a:pPr marL="0" lvl="0" indent="0" algn="l" rtl="0">
              <a:lnSpc>
                <a:spcPct val="100000"/>
              </a:lnSpc>
              <a:spcBef>
                <a:spcPts val="0"/>
              </a:spcBef>
              <a:spcAft>
                <a:spcPts val="0"/>
              </a:spcAft>
              <a:buSzPts val="1400"/>
              <a:buNone/>
            </a:pPr>
            <a:endParaRPr lang="en-US" baseline="0" dirty="0"/>
          </a:p>
          <a:p>
            <a:pPr marL="0" lvl="0" indent="0" algn="l" rtl="0">
              <a:lnSpc>
                <a:spcPct val="100000"/>
              </a:lnSpc>
              <a:spcBef>
                <a:spcPts val="0"/>
              </a:spcBef>
              <a:spcAft>
                <a:spcPts val="0"/>
              </a:spcAft>
              <a:buSzPts val="1400"/>
              <a:buNone/>
            </a:pPr>
            <a:r>
              <a:rPr lang="en-US" baseline="0" dirty="0"/>
              <a:t>Are there any questions? </a:t>
            </a:r>
            <a:endParaRPr lang="en-US" dirty="0"/>
          </a:p>
          <a:p>
            <a:r>
              <a:rPr lang="en-CA" dirty="0"/>
              <a:t>Are there any ideas or suggestions?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16</a:t>
            </a:fld>
            <a:endParaRPr lang="ko-KR" altLang="en-US"/>
          </a:p>
        </p:txBody>
      </p:sp>
    </p:spTree>
    <p:extLst>
      <p:ext uri="{BB962C8B-B14F-4D97-AF65-F5344CB8AC3E}">
        <p14:creationId xmlns:p14="http://schemas.microsoft.com/office/powerpoint/2010/main" val="1900143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17</a:t>
            </a:fld>
            <a:endParaRPr lang="ko-KR" altLang="en-US"/>
          </a:p>
        </p:txBody>
      </p:sp>
    </p:spTree>
    <p:extLst>
      <p:ext uri="{BB962C8B-B14F-4D97-AF65-F5344CB8AC3E}">
        <p14:creationId xmlns:p14="http://schemas.microsoft.com/office/powerpoint/2010/main" val="23046547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lvl="0" indent="0" algn="l" rtl="0" latinLnBrk="0">
              <a:lnSpc>
                <a:spcPct val="100000"/>
              </a:lnSpc>
              <a:spcBef>
                <a:spcPts val="0"/>
              </a:spcBef>
              <a:spcAft>
                <a:spcPts val="0"/>
              </a:spcAft>
              <a:buSzPts val="1400"/>
              <a:buNone/>
            </a:pPr>
            <a:endParaRPr lang="en-US" sz="2000" dirty="0"/>
          </a:p>
          <a:p>
            <a:pPr marL="0" lvl="0" indent="0" algn="l" rtl="0" latinLnBrk="0">
              <a:lnSpc>
                <a:spcPct val="100000"/>
              </a:lnSpc>
              <a:spcBef>
                <a:spcPts val="0"/>
              </a:spcBef>
              <a:spcAft>
                <a:spcPts val="0"/>
              </a:spcAft>
              <a:buSzPts val="1400"/>
              <a:buNone/>
            </a:pPr>
            <a:r>
              <a:rPr lang="en-US" sz="2400" b="1" i="0" u="none" strike="noStrike" cap="none" dirty="0">
                <a:solidFill>
                  <a:schemeClr val="dk1"/>
                </a:solidFill>
                <a:latin typeface="Arial"/>
                <a:ea typeface="Arial"/>
                <a:cs typeface="Arial"/>
                <a:sym typeface="Arial"/>
              </a:rPr>
              <a:t>[NEXT 01 – Feature Importance]</a:t>
            </a:r>
            <a:endParaRPr lang="en-US" sz="20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We had each model determine feature importance. For comparison purposes, we simply took the top 10 features as determined by each model. Focusing on our favored models </a:t>
            </a:r>
          </a:p>
          <a:p>
            <a:pPr marL="0" marR="0" lvl="0" indent="0" algn="l" defTabSz="995690" rtl="0" eaLnBrk="1" fontAlgn="auto" latinLnBrk="0" hangingPunct="1">
              <a:lnSpc>
                <a:spcPct val="100000"/>
              </a:lnSpc>
              <a:spcBef>
                <a:spcPts val="0"/>
              </a:spcBef>
              <a:spcAft>
                <a:spcPts val="0"/>
              </a:spcAft>
              <a:buClrTx/>
              <a:buSzPts val="1400"/>
              <a:buFontTx/>
              <a:buNone/>
              <a:tabLst/>
              <a:defRPr/>
            </a:pPr>
            <a:endParaRPr lang="en-US" sz="2000" b="1"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02 – Forest]</a:t>
            </a:r>
            <a:endParaRPr lang="en-US" sz="18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(center </a:t>
            </a:r>
          </a:p>
          <a:p>
            <a:pPr marL="0" lvl="0" indent="0" algn="l" rtl="0" latinLnBrk="0">
              <a:lnSpc>
                <a:spcPct val="100000"/>
              </a:lnSpc>
              <a:spcBef>
                <a:spcPts val="0"/>
              </a:spcBef>
              <a:spcAft>
                <a:spcPts val="0"/>
              </a:spcAft>
              <a:buSzPts val="1400"/>
              <a:buNone/>
            </a:pPr>
            <a:endParaRPr lang="en-US" sz="20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03 – Logistic]</a:t>
            </a:r>
            <a:endParaRPr lang="en-US" sz="18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and right) these models have 3 features in common in the top 5 which are PLUS_MINUS, </a:t>
            </a:r>
            <a:r>
              <a:rPr lang="en-US" sz="2000" b="0" i="0" u="none" strike="noStrike" cap="none" dirty="0" err="1">
                <a:solidFill>
                  <a:schemeClr val="dk1"/>
                </a:solidFill>
                <a:latin typeface="Arial"/>
                <a:ea typeface="Arial"/>
                <a:cs typeface="Arial"/>
                <a:sym typeface="Arial"/>
              </a:rPr>
              <a:t>SEASON_YEAR_code</a:t>
            </a:r>
            <a:r>
              <a:rPr lang="en-US" sz="2000" b="0" i="0" u="none" strike="noStrike" cap="none" dirty="0">
                <a:solidFill>
                  <a:schemeClr val="dk1"/>
                </a:solidFill>
                <a:latin typeface="Arial"/>
                <a:ea typeface="Arial"/>
                <a:cs typeface="Arial"/>
                <a:sym typeface="Arial"/>
              </a:rPr>
              <a:t>, 3Pts FG% (FG3_PCT) . </a:t>
            </a:r>
          </a:p>
          <a:p>
            <a:pPr marL="0" lvl="0" indent="0" algn="l" rtl="0" latinLnBrk="0">
              <a:lnSpc>
                <a:spcPct val="100000"/>
              </a:lnSpc>
              <a:spcBef>
                <a:spcPts val="0"/>
              </a:spcBef>
              <a:spcAft>
                <a:spcPts val="0"/>
              </a:spcAft>
              <a:buSzPts val="1400"/>
              <a:buNone/>
            </a:pPr>
            <a:endParaRPr lang="en-US" sz="2000" b="0" i="0" u="none" strike="noStrike" cap="none" dirty="0">
              <a:solidFill>
                <a:schemeClr val="dk1"/>
              </a:solidFill>
              <a:latin typeface="Arial"/>
              <a:ea typeface="Arial"/>
              <a:cs typeface="Arial"/>
              <a:sym typeface="Arial"/>
            </a:endParaRPr>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As preliminary recommendation the Raptors’ game outcomes are impacted by players with high PLUS_MINUS and 3Pts FG% (FG3_PCT) Simply means you score more efficiently, you win games but we will need to better understand if </a:t>
            </a:r>
            <a:r>
              <a:rPr lang="en-US" sz="1800" b="0" i="0" u="none" strike="noStrike" cap="none" dirty="0" err="1">
                <a:solidFill>
                  <a:schemeClr val="dk1"/>
                </a:solidFill>
                <a:latin typeface="Arial"/>
                <a:ea typeface="Arial"/>
                <a:cs typeface="Arial"/>
                <a:sym typeface="Arial"/>
              </a:rPr>
              <a:t>SEASON_YEAR_code</a:t>
            </a:r>
            <a:r>
              <a:rPr lang="en-US" sz="1800" b="0" i="0" u="none" strike="noStrike" cap="none" dirty="0">
                <a:solidFill>
                  <a:schemeClr val="dk1"/>
                </a:solidFill>
                <a:latin typeface="Arial"/>
                <a:ea typeface="Arial"/>
                <a:cs typeface="Arial"/>
                <a:sym typeface="Arial"/>
              </a:rPr>
              <a:t> is an acceptable feature to keep. This may all change as we tune the models.</a:t>
            </a:r>
            <a:endParaRPr lang="en-US" sz="1800" dirty="0"/>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SLIDE] </a:t>
            </a:r>
            <a:endParaRPr lang="en-US" sz="1800" dirty="0"/>
          </a:p>
          <a:p>
            <a:pPr marL="228600" lvl="0" indent="-139700" algn="l" rtl="0" latinLnBrk="0">
              <a:lnSpc>
                <a:spcPct val="100000"/>
              </a:lnSpc>
              <a:spcBef>
                <a:spcPts val="0"/>
              </a:spcBef>
              <a:spcAft>
                <a:spcPts val="0"/>
              </a:spcAft>
              <a:buSzPts val="1400"/>
              <a:buFont typeface="Arial"/>
              <a:buNone/>
            </a:pPr>
            <a:endParaRPr lang="en-US" sz="20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18</a:t>
            </a:fld>
            <a:endParaRPr lang="ko-KR" altLang="en-US"/>
          </a:p>
        </p:txBody>
      </p:sp>
    </p:spTree>
    <p:extLst>
      <p:ext uri="{BB962C8B-B14F-4D97-AF65-F5344CB8AC3E}">
        <p14:creationId xmlns:p14="http://schemas.microsoft.com/office/powerpoint/2010/main" val="2104836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a:r>
              <a:rPr lang="en-US" sz="1400" b="1" i="0" u="none" strike="noStrike" cap="none" dirty="0">
                <a:solidFill>
                  <a:schemeClr val="dk1"/>
                </a:solidFill>
                <a:effectLst/>
                <a:latin typeface="Arial"/>
                <a:ea typeface="Arial"/>
                <a:cs typeface="Arial"/>
                <a:sym typeface="Arial"/>
              </a:rPr>
              <a:t>[name to take over,]</a:t>
            </a:r>
            <a:endParaRPr lang="en-US" sz="1400" b="0" i="0" u="none" strike="noStrike" cap="none" dirty="0">
              <a:solidFill>
                <a:schemeClr val="dk1"/>
              </a:solidFill>
              <a:effectLst/>
              <a:latin typeface="Arial"/>
              <a:ea typeface="Arial"/>
              <a:cs typeface="Arial"/>
              <a:sym typeface="Arial"/>
            </a:endParaRPr>
          </a:p>
          <a:p>
            <a:pPr marL="0"/>
            <a:r>
              <a:rPr lang="en-US" sz="1400" b="0" i="0" u="none" strike="noStrike" cap="none" dirty="0">
                <a:solidFill>
                  <a:schemeClr val="dk1"/>
                </a:solidFill>
                <a:effectLst/>
                <a:latin typeface="Arial"/>
                <a:ea typeface="Arial"/>
                <a:cs typeface="Arial"/>
                <a:sym typeface="Arial"/>
              </a:rPr>
              <a:t>Thank you,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Hello all, this is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I will continue to talk about </a:t>
            </a:r>
            <a:r>
              <a:rPr lang="en-US" sz="1400" b="1" i="0" u="none" strike="noStrike" cap="none" dirty="0">
                <a:solidFill>
                  <a:schemeClr val="dk1"/>
                </a:solidFill>
                <a:effectLst/>
                <a:latin typeface="Arial"/>
                <a:ea typeface="Arial"/>
                <a:cs typeface="Arial"/>
                <a:sym typeface="Arial"/>
              </a:rPr>
              <a:t>[Insert next subject]</a:t>
            </a:r>
            <a:r>
              <a:rPr lang="en-US" sz="1400" b="0" i="0" u="none" strike="noStrike" cap="none" dirty="0">
                <a:solidFill>
                  <a:schemeClr val="dk1"/>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Thank</a:t>
            </a:r>
            <a:r>
              <a:rPr lang="en-US" sz="1400" baseline="0" dirty="0"/>
              <a:t> you </a:t>
            </a:r>
            <a:r>
              <a:rPr lang="en-US" sz="1400" b="1" i="0" u="none" strike="noStrike" cap="none" dirty="0">
                <a:solidFill>
                  <a:schemeClr val="dk1"/>
                </a:solidFill>
                <a:effectLst/>
                <a:latin typeface="Arial"/>
                <a:ea typeface="Arial"/>
                <a:cs typeface="Arial"/>
                <a:sym typeface="Arial"/>
              </a:rPr>
              <a:t>[Insert name]</a:t>
            </a:r>
            <a:r>
              <a:rPr lang="en-US" sz="1400" baseline="0" dirty="0"/>
              <a:t>. I will continue on to the next part of </a:t>
            </a:r>
            <a:r>
              <a:rPr lang="en-US" sz="1400" b="1" i="0" u="none" strike="noStrike" cap="none" dirty="0">
                <a:solidFill>
                  <a:schemeClr val="dk1"/>
                </a:solidFill>
                <a:effectLst/>
                <a:latin typeface="Arial"/>
                <a:ea typeface="Arial"/>
                <a:cs typeface="Arial"/>
                <a:sym typeface="Arial"/>
              </a:rPr>
              <a:t>[Insert next subject]</a:t>
            </a:r>
            <a:r>
              <a:rPr lang="en-US" sz="1400" baseline="0" dirty="0"/>
              <a:t>.</a:t>
            </a: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to </a:t>
            </a:r>
            <a:r>
              <a:rPr lang="en-US" sz="1400" b="1" i="0" u="none" strike="noStrike" cap="none" dirty="0">
                <a:solidFill>
                  <a:schemeClr val="dk1"/>
                </a:solidFill>
                <a:effectLst/>
                <a:latin typeface="Arial"/>
                <a:ea typeface="Arial"/>
                <a:cs typeface="Arial"/>
                <a:sym typeface="Arial"/>
              </a:rPr>
              <a:t>[Insert name]</a:t>
            </a:r>
            <a:endParaRPr lang="en-US" sz="1400" b="1" baseline="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a:p>
            <a:pPr marL="0" lvl="0" indent="0" algn="l" rtl="0">
              <a:lnSpc>
                <a:spcPct val="100000"/>
              </a:lnSpc>
              <a:spcBef>
                <a:spcPts val="0"/>
              </a:spcBef>
              <a:spcAft>
                <a:spcPts val="0"/>
              </a:spcAft>
              <a:buSzPts val="1400"/>
              <a:buNone/>
            </a:pP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19</a:t>
            </a:fld>
            <a:endParaRPr lang="ko-KR" altLang="en-US"/>
          </a:p>
        </p:txBody>
      </p:sp>
    </p:spTree>
    <p:extLst>
      <p:ext uri="{BB962C8B-B14F-4D97-AF65-F5344CB8AC3E}">
        <p14:creationId xmlns:p14="http://schemas.microsoft.com/office/powerpoint/2010/main" val="492253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lnSpcReduction="20000"/>
          </a:bodyPr>
          <a:lstStyle/>
          <a:p>
            <a:pPr marL="0" marR="0" indent="0" rtl="0" latinLnBrk="0">
              <a:spcBef>
                <a:spcPts val="0"/>
              </a:spcBef>
              <a:spcAft>
                <a:spcPts val="0"/>
              </a:spcAft>
            </a:pPr>
            <a:r>
              <a:rPr lang="en-US" sz="14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The Client</a:t>
            </a:r>
          </a:p>
          <a:p>
            <a:pPr marL="0" marR="0" indent="0" rtl="0" latinLnBrk="0">
              <a:spcBef>
                <a:spcPts val="0"/>
              </a:spcBef>
              <a:spcAft>
                <a:spcPts val="0"/>
              </a:spcAft>
            </a:pPr>
            <a:endParaRPr lang="en-US" sz="1200" dirty="0">
              <a:effectLst/>
              <a:latin typeface="Arial" panose="020B0604020202020204" pitchFamily="34" charset="0"/>
              <a:cs typeface="Arial" panose="020B0604020202020204" pitchFamily="34" charset="0"/>
            </a:endParaRPr>
          </a:p>
          <a:p>
            <a:pPr marL="0" marR="0" indent="0" rtl="0" latinLnBrk="0">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01 – Graph] </a:t>
            </a:r>
            <a:endParaRPr lang="en-US" sz="1200" dirty="0">
              <a:effectLst/>
            </a:endParaRPr>
          </a:p>
          <a:p>
            <a:pPr marL="0" marR="0" indent="0" rtl="0" latinLnBrk="0">
              <a:spcBef>
                <a:spcPts val="0"/>
              </a:spcBef>
              <a:spcAft>
                <a:spcPts val="0"/>
              </a:spcAft>
            </a:pPr>
            <a:r>
              <a:rPr lang="en-US" sz="14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Pause for effect</a:t>
            </a:r>
            <a:br>
              <a:rPr lang="en-US" sz="1400" b="1" dirty="0">
                <a:solidFill>
                  <a:srgbClr val="2D2E2D"/>
                </a:solidFill>
                <a:effectLst/>
                <a:latin typeface="맑은 고딕" panose="020B0503020000020004" pitchFamily="34" charset="-127"/>
                <a:ea typeface="맑은 고딕" panose="020B0503020000020004" pitchFamily="34" charset="-127"/>
              </a:rPr>
            </a:b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02 – Raptors] </a:t>
            </a:r>
            <a:endParaRPr lang="en-US" sz="1200" dirty="0">
              <a:effectLst/>
            </a:endParaRPr>
          </a:p>
          <a:p>
            <a:pPr marL="0" marR="0" rtl="0" latinLnBrk="0">
              <a:lnSpc>
                <a:spcPct val="107000"/>
              </a:lnSpc>
              <a:spcBef>
                <a:spcPts val="0"/>
              </a:spcBef>
              <a:spcAft>
                <a:spcPts val="0"/>
              </a:spcAft>
            </a:pPr>
            <a:r>
              <a:rPr lang="en-US" sz="1400" b="0"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Our client is Toronto Raptors, Currently the only Canadian NBA franchise.  </a:t>
            </a:r>
            <a:br>
              <a:rPr lang="en-US" sz="1400" dirty="0">
                <a:solidFill>
                  <a:srgbClr val="000000"/>
                </a:solidFill>
                <a:effectLst/>
                <a:latin typeface="맑은 고딕" panose="020B0503020000020004" pitchFamily="34" charset="-127"/>
                <a:ea typeface="맑은 고딕" panose="020B0503020000020004" pitchFamily="34" charset="-127"/>
              </a:rPr>
            </a:b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In the year 2020, The Toronto Raptors’ valuation was estimated to be 2.1 billion USD. The raptors won their first NBA Championship in 2019. However, the team’s performance has been in decline since then. This chart shows the wins for each year for the Toronto Raptors.</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rPr>
              <a:t> </a:t>
            </a: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03 – GM]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The team’s General Manager is seeking recommendations on improving the team’s chances at another championship run while preserving the team’s long-term future. The suggestions will be in the form of improvements to the player roster. The stakeholders intend to either maintain or improve on the number of wins during the regular season and more importantly during the playoffs while retaining the public interest in the team. </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 </a:t>
            </a:r>
            <a:endParaRPr lang="en-US" sz="1400" dirty="0">
              <a:effectLst/>
              <a:latin typeface="Arial" panose="020B0604020202020204" pitchFamily="34" charset="0"/>
              <a:cs typeface="Arial" panose="020B0604020202020204" pitchFamily="34" charset="0"/>
            </a:endParaRPr>
          </a:p>
          <a:p>
            <a:pPr marL="0" marR="0" indent="0" rtl="0" latinLnBrk="0">
              <a:spcBef>
                <a:spcPts val="0"/>
              </a:spcBef>
              <a:spcAft>
                <a:spcPts val="0"/>
              </a:spcAft>
            </a:pPr>
            <a:r>
              <a:rPr lang="en-US" sz="1400" b="1" dirty="0">
                <a:solidFill>
                  <a:srgbClr val="000000"/>
                </a:solidFill>
                <a:effectLst/>
                <a:latin typeface="Arial" panose="020B0604020202020204" pitchFamily="34" charset="0"/>
              </a:rPr>
              <a:t>[NEXT SLIDE] </a:t>
            </a:r>
            <a:endParaRPr lang="en-US" sz="1200" dirty="0">
              <a:effectLst/>
            </a:endParaRPr>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726258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 </a:t>
            </a:r>
            <a:endParaRPr lang="en-CA" sz="1800" dirty="0">
              <a:effectLst/>
              <a:latin typeface="+mn-lt"/>
              <a:ea typeface="Yu Mincho" panose="02020400000000000000" pitchFamily="18" charset="-128"/>
              <a:cs typeface="Times New Roman" panose="02020603050405020304" pitchFamily="18" charset="0"/>
            </a:endParaRPr>
          </a:p>
          <a:p>
            <a:pPr>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This analysis is limited to Toronto Raptors only. As the teams change, the important features for those teams can sway. There are qualitative factors that affect the performance of a player and are beyond the scope of this project. These include but are not limited to the player’s:</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spcBef>
                <a:spcPts val="500"/>
              </a:spcBef>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Health</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Rapport with the team</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Satisfaction with the coaching</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Placement in the games</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Happiness with the contract</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Personal life</a:t>
            </a:r>
            <a:endParaRPr lang="en-CA" sz="1800" dirty="0">
              <a:effectLst/>
              <a:latin typeface="+mn-lt"/>
              <a:ea typeface="Yu Mincho" panose="02020400000000000000" pitchFamily="18" charset="-128"/>
              <a:cs typeface="Times New Roman" panose="02020603050405020304" pitchFamily="18" charset="0"/>
            </a:endParaRPr>
          </a:p>
          <a:p>
            <a:pPr>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is a player selected to be replaced on the Toronto roster. Ponds who is new to the roster with only 4 regular season games is seen as a low-value player in terms of PLUS_MINUS and PIE but has a very high PER. This mainly is due to a lack of usage, but additional data is required.  </a:t>
            </a:r>
            <a:endParaRPr lang="en-CA" sz="1800" dirty="0">
              <a:effectLst/>
              <a:latin typeface="+mn-lt"/>
              <a:ea typeface="Yu Mincho" panose="02020400000000000000" pitchFamily="18" charset="-128"/>
              <a:cs typeface="Times New Roman" panose="02020603050405020304" pitchFamily="18" charset="0"/>
            </a:endParaRPr>
          </a:p>
          <a:p>
            <a:pPr>
              <a:lnSpc>
                <a:spcPct val="115000"/>
              </a:lnSpc>
              <a:spcBef>
                <a:spcPts val="500"/>
              </a:spcBef>
              <a:spcAft>
                <a:spcPts val="1000"/>
              </a:spcAft>
            </a:pPr>
            <a:br>
              <a:rPr lang="en-CA" sz="1800" dirty="0">
                <a:effectLst/>
                <a:latin typeface="+mn-lt"/>
                <a:ea typeface="Yu Mincho" panose="02020400000000000000" pitchFamily="18" charset="-128"/>
              </a:rPr>
            </a:br>
            <a:r>
              <a:rPr lang="en-CA" sz="1800" dirty="0">
                <a:effectLst/>
                <a:latin typeface="+mn-lt"/>
                <a:ea typeface="Yu Mincho" panose="02020400000000000000" pitchFamily="18" charset="-128"/>
                <a:cs typeface="Calibri" panose="020F0502020204030204" pitchFamily="34" charset="0"/>
              </a:rPr>
              <a:t> </a:t>
            </a:r>
            <a:endParaRPr lang="en-CA" sz="1800" dirty="0">
              <a:effectLst/>
              <a:latin typeface="+mn-lt"/>
              <a:ea typeface="Yu Mincho" panose="02020400000000000000" pitchFamily="18" charset="-128"/>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latin typeface="+mn-lt"/>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20</a:t>
            </a:fld>
            <a:endParaRPr lang="ko-KR" altLang="en-US"/>
          </a:p>
        </p:txBody>
      </p:sp>
    </p:spTree>
    <p:extLst>
      <p:ext uri="{BB962C8B-B14F-4D97-AF65-F5344CB8AC3E}">
        <p14:creationId xmlns:p14="http://schemas.microsoft.com/office/powerpoint/2010/main" val="2071844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To attain the requirements outlined by the management, we have set 2 objectives. we are looking to determine what features affect team wins/losses and predict how they can be improved/reduced through changes in the team’s roster. </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45720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1.</a:t>
            </a:r>
            <a:r>
              <a:rPr lang="en-CA"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CA" sz="1400" dirty="0">
                <a:effectLst/>
                <a:latin typeface="Calibri" panose="020F0502020204030204" pitchFamily="34" charset="0"/>
                <a:ea typeface="Times New Roman" panose="02020603050405020304" pitchFamily="18" charset="0"/>
                <a:cs typeface="Calibri" panose="020F0502020204030204" pitchFamily="34" charset="0"/>
              </a:rPr>
              <a:t>The primary objective of this analysis is to determine which features are important to the Toronto Raptors team to produce more wins in the regular season and the playoffs.</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45720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2.</a:t>
            </a:r>
            <a:r>
              <a:rPr lang="en-CA"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CA" sz="1400" dirty="0">
                <a:effectLst/>
                <a:latin typeface="Calibri" panose="020F0502020204030204" pitchFamily="34" charset="0"/>
                <a:ea typeface="Times New Roman" panose="02020603050405020304" pitchFamily="18" charset="0"/>
                <a:cs typeface="Calibri" panose="020F0502020204030204" pitchFamily="34" charset="0"/>
              </a:rPr>
              <a:t>The secondary objective is to review team players’ performance-to-cost effectiveness.</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scope of this analysis will be to focus on the historical player data from 2005 to 2020 as this closely represents the players of the current era. The performance baseline of the team and players will be established using the data for the Toronto Raptors 2019-2020 season. These statistics will be used to indicate performance features for the team and the individual players.</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r>
              <a:rPr lang="en-US" sz="1400" b="0" dirty="0">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To simplify the analysis, the following assumptions were made:</a:t>
            </a:r>
            <a:endParaRPr lang="en-CA" sz="1400" b="0" dirty="0">
              <a:effectLst/>
              <a:highlight>
                <a:srgbClr val="FFFF00"/>
              </a:highligh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latinLnBrk="0">
              <a:lnSpc>
                <a:spcPct val="115000"/>
              </a:lnSpc>
              <a:spcBef>
                <a:spcPts val="720"/>
              </a:spcBef>
              <a:spcAft>
                <a:spcPts val="0"/>
              </a:spcAft>
              <a:buSzPts val="1100"/>
              <a:buFont typeface="Symbol" panose="05050102010706020507" pitchFamily="18" charset="2"/>
              <a:buChar char=""/>
            </a:pPr>
            <a:r>
              <a:rPr lang="en-CA" sz="1400" b="0" dirty="0">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Changes are only applied to the Toronto Raptors; the statistics from other teams are not affected or changed.</a:t>
            </a:r>
            <a:endParaRPr lang="en-CA" sz="1400" b="0" dirty="0">
              <a:effectLst/>
              <a:highlight>
                <a:srgbClr val="FFFF00"/>
              </a:highligh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latinLnBrk="0">
              <a:lnSpc>
                <a:spcPct val="115000"/>
              </a:lnSpc>
              <a:spcBef>
                <a:spcPts val="720"/>
              </a:spcBef>
              <a:spcAft>
                <a:spcPts val="0"/>
              </a:spcAft>
              <a:buSzPts val="1100"/>
              <a:buFont typeface="Symbol" panose="05050102010706020507" pitchFamily="18" charset="2"/>
              <a:buChar char=""/>
            </a:pPr>
            <a:r>
              <a:rPr lang="en-CA" sz="1400" b="0" dirty="0">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Obtaining any players is up to the Toronto GM to determine if they will pursue the player via free agency, trading of players, etc.</a:t>
            </a:r>
            <a:endParaRPr lang="en-CA" sz="1400" b="0" dirty="0">
              <a:effectLst/>
              <a:highlight>
                <a:srgbClr val="FFFF00"/>
              </a:highlight>
              <a:latin typeface="Calibri" panose="020F0502020204030204" pitchFamily="34" charset="0"/>
              <a:ea typeface="Yu Mincho" panose="02020400000000000000" pitchFamily="18" charset="-128"/>
              <a:cs typeface="Times New Roman" panose="02020603050405020304" pitchFamily="18" charset="0"/>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a:p>
            <a:pPr marL="0" marR="0" rtl="0" latinLnBrk="0">
              <a:spcBef>
                <a:spcPts val="0"/>
              </a:spcBef>
              <a:spcAft>
                <a:spcPts val="0"/>
              </a:spcAft>
            </a:pPr>
            <a:r>
              <a:rPr lang="en-US" sz="1400" dirty="0">
                <a:solidFill>
                  <a:srgbClr val="000000"/>
                </a:solidFill>
                <a:effectLst/>
                <a:latin typeface="Arial" panose="020B0604020202020204" pitchFamily="34" charset="0"/>
              </a:rPr>
              <a:t>To attain the requirements outlined by the management, we are looking at two objectives</a:t>
            </a:r>
            <a:endParaRPr lang="en-US" sz="1600" dirty="0">
              <a:effectLst/>
            </a:endParaRPr>
          </a:p>
          <a:p>
            <a:pPr marL="0" marR="0" rtl="0" latinLnBrk="0">
              <a:spcBef>
                <a:spcPts val="0"/>
              </a:spcBef>
              <a:spcAft>
                <a:spcPts val="0"/>
              </a:spcAft>
            </a:pPr>
            <a:r>
              <a:rPr lang="en-US" sz="1400" dirty="0">
                <a:solidFill>
                  <a:srgbClr val="000000"/>
                </a:solidFill>
                <a:effectLst/>
                <a:latin typeface="Arial" panose="020B0604020202020204" pitchFamily="34" charset="0"/>
              </a:rPr>
              <a:t> </a:t>
            </a:r>
            <a:endParaRPr lang="en-US" sz="1600" dirty="0">
              <a:effectLst/>
            </a:endParaRPr>
          </a:p>
          <a:p>
            <a:pPr marL="0" marR="0" rtl="0" latinLnBrk="0">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01 – Primary Objective] </a:t>
            </a:r>
            <a:endParaRPr lang="en-US" sz="16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rPr>
              <a:t>The primary objective of this analysis is to determine which features are important to the team to produce more wins in the regular season and the playoffs. </a:t>
            </a:r>
            <a:br>
              <a:rPr lang="en-US" sz="1400" dirty="0">
                <a:solidFill>
                  <a:srgbClr val="000000"/>
                </a:solidFill>
                <a:effectLst/>
                <a:latin typeface="Calibri" panose="020F0502020204030204" pitchFamily="34" charset="0"/>
              </a:rPr>
            </a:br>
            <a:endParaRPr lang="en-US" sz="16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02 - Secondary Objective] </a:t>
            </a:r>
            <a:endParaRPr lang="en-US" sz="16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rPr>
              <a:t>The secondary objective is to review team players’ performance-to-cost effectiveness. </a:t>
            </a:r>
            <a:endParaRPr lang="en-US" sz="1600" dirty="0">
              <a:effectLst/>
            </a:endParaRPr>
          </a:p>
          <a:p>
            <a:pPr marL="0" marR="0" rtl="0" latinLnBrk="0">
              <a:lnSpc>
                <a:spcPct val="107000"/>
              </a:lnSpc>
              <a:spcBef>
                <a:spcPts val="0"/>
              </a:spcBef>
              <a:spcAft>
                <a:spcPts val="0"/>
              </a:spcAft>
            </a:pPr>
            <a:endParaRPr lang="en-US" sz="16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03 – Data scope] </a:t>
            </a:r>
            <a:endParaRPr lang="en-US" sz="16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rPr>
              <a:t>The scope of the initial analysis will be to focus on the Toronto Raptors’ historical player data from 2005 to 2020 as this closely represents the players of the current era. The performance baseline of the team and players will be established using the data for The Toronto Raptors 2019-2020 season. These statistics will be used to indicate performance features for the team and the individual players. </a:t>
            </a:r>
          </a:p>
          <a:p>
            <a:pPr marL="0" marR="0" rtl="0" latinLnBrk="0">
              <a:lnSpc>
                <a:spcPct val="107000"/>
              </a:lnSpc>
              <a:spcBef>
                <a:spcPts val="0"/>
              </a:spcBef>
              <a:spcAft>
                <a:spcPts val="0"/>
              </a:spcAft>
            </a:pPr>
            <a:endParaRPr lang="en-US" sz="1600" dirty="0">
              <a:effectLst/>
            </a:endParaRPr>
          </a:p>
          <a:p>
            <a:pPr marL="0" marR="0" indent="0" algn="l" rtl="0" latinLnBrk="0">
              <a:spcBef>
                <a:spcPts val="0"/>
              </a:spcBef>
              <a:spcAft>
                <a:spcPts val="0"/>
              </a:spcAft>
            </a:pPr>
            <a:r>
              <a:rPr lang="en-US" sz="1400" b="1" i="0" dirty="0">
                <a:solidFill>
                  <a:srgbClr val="000000"/>
                </a:solidFill>
                <a:effectLst/>
                <a:latin typeface="Arial" panose="020B0604020202020204" pitchFamily="34" charset="0"/>
              </a:rPr>
              <a:t>[NEXT SLIDE]</a:t>
            </a:r>
            <a:endParaRPr lang="en-US" sz="1600" dirty="0">
              <a:effectLs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1411422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342900" lvl="0" indent="-342900" fontAlgn="base">
              <a:buFont typeface="+mj-lt"/>
              <a:buAutoNum type="arabicPeriod"/>
              <a:tabLst>
                <a:tab pos="457200" algn="l"/>
              </a:tabLst>
            </a:pPr>
            <a:r>
              <a:rPr lang="en-CA" sz="2000" dirty="0">
                <a:solidFill>
                  <a:srgbClr val="000000"/>
                </a:solidFill>
                <a:effectLst/>
                <a:latin typeface="+mn-lt"/>
                <a:ea typeface="Times New Roman" panose="02020603050405020304" pitchFamily="18" charset="0"/>
                <a:cs typeface="Calibri" panose="020F0502020204030204" pitchFamily="34" charset="0"/>
              </a:rPr>
              <a:t>Data description </a:t>
            </a:r>
            <a:endParaRPr lang="en-CA" sz="3200" dirty="0">
              <a:effectLst/>
              <a:latin typeface="+mn-lt"/>
              <a:ea typeface="Times New Roman" panose="02020603050405020304" pitchFamily="18" charset="0"/>
              <a:cs typeface="Calibri" panose="020F0502020204030204" pitchFamily="34" charset="0"/>
            </a:endParaRPr>
          </a:p>
          <a:p>
            <a:pPr marL="342900" lvl="0" indent="-342900" fontAlgn="base">
              <a:buFont typeface="+mj-lt"/>
              <a:buAutoNum type="arabicPeriod"/>
              <a:tabLst>
                <a:tab pos="457200" algn="l"/>
              </a:tabLst>
            </a:pPr>
            <a:r>
              <a:rPr lang="en-CA" sz="2000" dirty="0">
                <a:solidFill>
                  <a:srgbClr val="000000"/>
                </a:solidFill>
                <a:effectLst/>
                <a:latin typeface="+mn-lt"/>
                <a:ea typeface="Times New Roman" panose="02020603050405020304" pitchFamily="18" charset="0"/>
                <a:cs typeface="Calibri" panose="020F0502020204030204" pitchFamily="34" charset="0"/>
              </a:rPr>
              <a:t>Data cleansing, if needed – steps taken – what were the challenges with the data and steps taken to cleanse bring it to usable format (ETL – extract, transform, load steps). Technology/tools used for cleansing/analysis </a:t>
            </a:r>
            <a:endParaRPr lang="en-CA" sz="3200" dirty="0">
              <a:effectLst/>
              <a:latin typeface="+mn-lt"/>
              <a:ea typeface="Times New Roman" panose="02020603050405020304" pitchFamily="18" charset="0"/>
              <a:cs typeface="Calibri" panose="020F0502020204030204" pitchFamily="34" charset="0"/>
            </a:endParaRPr>
          </a:p>
          <a:p>
            <a:pPr marL="342900" lvl="0" indent="-342900" fontAlgn="base">
              <a:buFont typeface="+mj-lt"/>
              <a:buAutoNum type="arabicPeriod"/>
              <a:tabLst>
                <a:tab pos="457200" algn="l"/>
              </a:tabLst>
            </a:pPr>
            <a:r>
              <a:rPr lang="en-CA" sz="2000" dirty="0">
                <a:solidFill>
                  <a:srgbClr val="000000"/>
                </a:solidFill>
                <a:effectLst/>
                <a:latin typeface="+mn-lt"/>
                <a:ea typeface="Times New Roman" panose="02020603050405020304" pitchFamily="18" charset="0"/>
                <a:cs typeface="Calibri" panose="020F0502020204030204" pitchFamily="34" charset="0"/>
              </a:rPr>
              <a:t>Methods (methods, relevant outputs)</a:t>
            </a:r>
            <a:endParaRPr lang="en-CA" sz="3200" dirty="0">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The data collection for this analysis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cs typeface="Calibri" panose="020F0502020204030204" pitchFamily="34" charset="0"/>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mn-lt"/>
                <a:ea typeface="Calibri" panose="020F0502020204030204" pitchFamily="34" charset="0"/>
                <a:cs typeface="Calibri" panose="020F0502020204030204" pitchFamily="34" charset="0"/>
              </a:rPr>
              <a:t>nba_api</a:t>
            </a:r>
            <a:r>
              <a:rPr lang="en-US" sz="2000" dirty="0">
                <a:effectLst/>
                <a:latin typeface="+mn-lt"/>
                <a:ea typeface="Calibri" panose="020F0502020204030204" pitchFamily="34" charset="0"/>
                <a:cs typeface="Calibri" panose="020F0502020204030204" pitchFamily="34" charset="0"/>
              </a:rPr>
              <a:t> is an open access API client library for Python requesting the data via webservices through </a:t>
            </a:r>
            <a:r>
              <a:rPr lang="en-US" sz="2000" u="sng" dirty="0">
                <a:solidFill>
                  <a:srgbClr val="0563C1"/>
                </a:solidFill>
                <a:effectLst/>
                <a:latin typeface="+mn-lt"/>
                <a:ea typeface="Calibri" panose="020F0502020204030204" pitchFamily="34" charset="0"/>
                <a:cs typeface="Calibri" panose="020F0502020204030204" pitchFamily="34" charset="0"/>
                <a:hlinkClick r:id="rId3"/>
              </a:rPr>
              <a:t>stats.nba.com</a:t>
            </a:r>
            <a:r>
              <a:rPr lang="en-US" sz="2000" dirty="0">
                <a:effectLst/>
                <a:latin typeface="+mn-lt"/>
                <a:ea typeface="Calibri" panose="020F0502020204030204" pitchFamily="34" charset="0"/>
                <a:cs typeface="Calibri" panose="020F0502020204030204" pitchFamily="34" charset="0"/>
              </a:rPr>
              <a:t>. We are using 2 endpoints.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cs typeface="Calibri" panose="020F0502020204030204" pitchFamily="34" charset="0"/>
              </a:rPr>
              <a:t>[NEXT 02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i="0" dirty="0" err="1">
                <a:effectLst/>
                <a:latin typeface="+mn-lt"/>
                <a:ea typeface="Calibri" panose="020F0502020204030204" pitchFamily="34" charset="0"/>
                <a:cs typeface="Calibri" panose="020F0502020204030204" pitchFamily="34" charset="0"/>
              </a:rPr>
              <a:t>playgamelogs</a:t>
            </a:r>
            <a:r>
              <a:rPr lang="en-US" sz="2000" i="0" dirty="0">
                <a:effectLst/>
                <a:latin typeface="+mn-lt"/>
                <a:ea typeface="Calibri" panose="020F0502020204030204" pitchFamily="34" charset="0"/>
                <a:cs typeface="Calibri" panose="020F0502020204030204" pitchFamily="34" charset="0"/>
              </a:rPr>
              <a:t> fetches player statistics for each game. This dataset consists of more than 450k </a:t>
            </a:r>
            <a:r>
              <a:rPr lang="en-US" altLang="ko-KR" sz="2000" i="0" kern="1200" dirty="0">
                <a:solidFill>
                  <a:schemeClr val="tx1"/>
                </a:solidFill>
                <a:latin typeface="+mn-lt"/>
                <a:ea typeface="+mn-ea"/>
                <a:cs typeface="Calibri" panose="020F0502020204030204" pitchFamily="34" charset="0"/>
              </a:rPr>
              <a:t>rows. We are using 36 features. </a:t>
            </a:r>
            <a:r>
              <a:rPr lang="en-US" sz="2000" b="0" i="0" kern="1200" dirty="0">
                <a:solidFill>
                  <a:schemeClr val="tx1"/>
                </a:solidFill>
                <a:latin typeface="+mn-lt"/>
                <a:ea typeface="+mn-ea"/>
                <a:cs typeface="Calibri" panose="020F0502020204030204" pitchFamily="34" charset="0"/>
              </a:rPr>
              <a:t>It has 15K records for the Toronto Raptors alone. </a:t>
            </a:r>
            <a:r>
              <a:rPr lang="en-US" sz="2000" dirty="0">
                <a:effectLst/>
                <a:latin typeface="+mn-lt"/>
                <a:ea typeface="Calibri" panose="020F0502020204030204" pitchFamily="34" charset="0"/>
                <a:cs typeface="Calibri" panose="020F0502020204030204" pitchFamily="34" charset="0"/>
              </a:rPr>
              <a:t>We are only showing a few features here, this dataset acts as the main </a:t>
            </a:r>
            <a:r>
              <a:rPr lang="en-US" sz="2000" dirty="0" err="1">
                <a:effectLst/>
                <a:latin typeface="+mn-lt"/>
                <a:ea typeface="Calibri" panose="020F0502020204030204" pitchFamily="34" charset="0"/>
                <a:cs typeface="Calibri" panose="020F0502020204030204" pitchFamily="34" charset="0"/>
              </a:rPr>
              <a:t>datasource</a:t>
            </a:r>
            <a:r>
              <a:rPr lang="en-US" sz="2000" dirty="0">
                <a:effectLst/>
                <a:latin typeface="+mn-lt"/>
                <a:ea typeface="Calibri" panose="020F0502020204030204" pitchFamily="34" charset="0"/>
                <a:cs typeface="Calibri" panose="020F0502020204030204" pitchFamily="34" charset="0"/>
              </a:rPr>
              <a:t> for the analysis.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cs typeface="Calibri" panose="020F0502020204030204" pitchFamily="34"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cs typeface="Calibri" panose="020F0502020204030204" pitchFamily="34" charset="0"/>
              </a:rPr>
              <a:t>[NEXT 03 – Play by Play]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err="1">
                <a:solidFill>
                  <a:srgbClr val="2D2E2D"/>
                </a:solidFill>
                <a:latin typeface="+mn-lt"/>
                <a:cs typeface="Calibri" panose="020F0502020204030204" pitchFamily="34" charset="0"/>
              </a:rPr>
              <a:t>PlayByPlay</a:t>
            </a:r>
            <a:r>
              <a:rPr lang="en-US" sz="2000" b="0" dirty="0">
                <a:solidFill>
                  <a:srgbClr val="2D2E2D"/>
                </a:solidFill>
                <a:latin typeface="+mn-lt"/>
                <a:cs typeface="Calibri" panose="020F0502020204030204" pitchFamily="34" charset="0"/>
              </a:rPr>
              <a:t> gets all activities for a game, we fetched stats for all games derived from the first Dataset. </a:t>
            </a:r>
            <a:r>
              <a:rPr lang="en-US" sz="2000" dirty="0">
                <a:solidFill>
                  <a:srgbClr val="2D2E2D"/>
                </a:solidFill>
                <a:latin typeface="+mn-lt"/>
                <a:cs typeface="Calibri" panose="020F0502020204030204" pitchFamily="34" charset="0"/>
              </a:rPr>
              <a:t>This dataset has about 10M records and can reference the main dataset by GAME_ID.</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cs typeface="Calibri" panose="020F0502020204030204" pitchFamily="34" charset="0"/>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Calibri" panose="020F0502020204030204" pitchFamily="34" charset="0"/>
              </a:rPr>
              <a:t>NBA webservice does not provide the salary data. Historical salary data was drawn from ESPN website and the future salary data from </a:t>
            </a:r>
            <a:r>
              <a:rPr lang="en-US" sz="2000" b="0" dirty="0" err="1">
                <a:solidFill>
                  <a:srgbClr val="2D2E2D"/>
                </a:solidFill>
                <a:latin typeface="+mn-lt"/>
                <a:cs typeface="Calibri" panose="020F0502020204030204" pitchFamily="34" charset="0"/>
              </a:rPr>
              <a:t>HoopsHype</a:t>
            </a:r>
            <a:r>
              <a:rPr lang="en-US" sz="2000" b="0" dirty="0">
                <a:solidFill>
                  <a:srgbClr val="2D2E2D"/>
                </a:solidFill>
                <a:latin typeface="+mn-lt"/>
                <a:cs typeface="Calibri" panose="020F0502020204030204" pitchFamily="34" charset="0"/>
              </a:rPr>
              <a:t> website. These were obtained using web scraping in python. We are looking at current 489 NBA players.</a:t>
            </a:r>
            <a:r>
              <a:rPr lang="en-US" sz="2000" b="0" i="0" u="none" strike="noStrike" cap="none" dirty="0">
                <a:solidFill>
                  <a:schemeClr val="dk1"/>
                </a:solidFill>
                <a:latin typeface="+mn-lt"/>
                <a:cs typeface="Calibri" panose="020F0502020204030204" pitchFamily="34" charset="0"/>
                <a:sym typeface="Arial"/>
              </a:rPr>
              <a:t> </a:t>
            </a:r>
            <a:r>
              <a:rPr lang="en-US" sz="2000" dirty="0">
                <a:solidFill>
                  <a:srgbClr val="2D2E2D"/>
                </a:solidFill>
                <a:latin typeface="+mn-lt"/>
                <a:cs typeface="Calibri" panose="020F0502020204030204" pitchFamily="34" charset="0"/>
              </a:rPr>
              <a:t>We can relate this table to the </a:t>
            </a:r>
            <a:r>
              <a:rPr lang="en-US" sz="2000" dirty="0" err="1">
                <a:solidFill>
                  <a:srgbClr val="2D2E2D"/>
                </a:solidFill>
                <a:latin typeface="+mn-lt"/>
                <a:cs typeface="Calibri" panose="020F0502020204030204" pitchFamily="34" charset="0"/>
              </a:rPr>
              <a:t>Playergamelogs</a:t>
            </a:r>
            <a:r>
              <a:rPr lang="en-US" sz="2000" dirty="0">
                <a:solidFill>
                  <a:srgbClr val="2D2E2D"/>
                </a:solidFill>
                <a:latin typeface="+mn-lt"/>
                <a:cs typeface="Calibri" panose="020F0502020204030204" pitchFamily="34" charset="0"/>
              </a:rPr>
              <a:t> using the Player name and the Season year.</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cs typeface="Calibri" panose="020F0502020204030204" pitchFamily="34" charset="0"/>
              </a:rPr>
              <a:t>[Just pause for a couple of seconds]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dirty="0">
              <a:effectLst/>
              <a:latin typeface="+mn-lt"/>
              <a:ea typeface="Calibri" panose="020F0502020204030204" pitchFamily="34" charset="0"/>
              <a:cs typeface="Calibri" panose="020F0502020204030204" pitchFamily="34"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This diagram is created only for easy understanding of the schema. Since this is not a normalized database; which would be very expensive for this analysis, the relationship keys are not enforced by any constraint.</a:t>
            </a:r>
            <a:endParaRPr lang="en-US" sz="1600" dirty="0">
              <a:solidFill>
                <a:srgbClr val="2D2E2D"/>
              </a:solidFill>
              <a:latin typeface="+mn-lt"/>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r>
              <a:rPr lang="en-US" sz="1600" b="1" dirty="0">
                <a:solidFill>
                  <a:srgbClr val="2D2E2D"/>
                </a:solidFill>
                <a:latin typeface="+mn-lt"/>
                <a:cs typeface="Calibri" panose="020F0502020204030204" pitchFamily="34" charset="0"/>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dirty="0">
                <a:latin typeface="+mn-lt"/>
                <a:cs typeface="Calibri" panose="020F0502020204030204" pitchFamily="34" charset="0"/>
              </a:rPr>
              <a:t>Now I shall</a:t>
            </a:r>
            <a:r>
              <a:rPr lang="en-US" sz="1600" baseline="0" dirty="0">
                <a:latin typeface="+mn-lt"/>
                <a:cs typeface="Calibri" panose="020F0502020204030204" pitchFamily="34" charset="0"/>
              </a:rPr>
              <a:t> hand over to </a:t>
            </a:r>
            <a:r>
              <a:rPr lang="en-US" sz="1600" b="1" i="0" u="none" strike="noStrike" cap="none" dirty="0">
                <a:solidFill>
                  <a:schemeClr val="dk1"/>
                </a:solidFill>
                <a:effectLst/>
                <a:latin typeface="+mn-lt"/>
                <a:ea typeface="Arial"/>
                <a:cs typeface="Calibri" panose="020F0502020204030204" pitchFamily="34" charset="0"/>
                <a:sym typeface="Arial"/>
              </a:rPr>
              <a:t>Dennis</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Calibri" panose="020F0502020204030204" pitchFamily="34" charset="0"/>
                <a:sym typeface="Arial"/>
              </a:rPr>
              <a:t>[NEXT SLIDE] </a:t>
            </a:r>
            <a:endParaRPr lang="en-US" sz="2400" dirty="0">
              <a:latin typeface="+mn-lt"/>
              <a:cs typeface="Calibri" panose="020F0502020204030204" pitchFamily="34" charset="0"/>
            </a:endParaRPr>
          </a:p>
          <a:p>
            <a:pPr marL="0" lvl="0" indent="0" algn="l" rtl="0">
              <a:lnSpc>
                <a:spcPct val="100000"/>
              </a:lnSpc>
              <a:spcBef>
                <a:spcPts val="0"/>
              </a:spcBef>
              <a:spcAft>
                <a:spcPts val="0"/>
              </a:spcAft>
              <a:buSzPts val="1400"/>
              <a:buNone/>
            </a:pPr>
            <a:endParaRPr lang="en-US" sz="2400" dirty="0">
              <a:latin typeface="+mn-lt"/>
              <a:cs typeface="Calibri" panose="020F0502020204030204" pitchFamily="34" charset="0"/>
            </a:endParaRPr>
          </a:p>
          <a:p>
            <a:endParaRPr lang="en-CA" sz="2400" dirty="0">
              <a:latin typeface="+mn-lt"/>
              <a:cs typeface="Calibri" panose="020F0502020204030204" pitchFamily="34"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312228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Top 10 Toronto Raptors Players by points for the past 3 Seasons]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Let’s talk about who scored the most points in the last 3 seasons.</a:t>
            </a:r>
          </a:p>
          <a:p>
            <a:pPr marL="0" marR="0" lvl="0" indent="0" algn="l" rtl="0" latinLnBrk="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rPr>
              <a:t>In this graph, it shows the top 10 players and their points. The horizontal axis is the total points scored in the last 3 seasons. The vertical axis is the player names.</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We only study the players who scored at least 100 points in both Regular and Playoffs. The different color on the stack bar is for the different seasons. The darker color indicates the recent season vs lighter color for old seasons. Some players may have contracts with Raptors for only one season, we will see only one color on the stack bar.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DeMar]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2017-18 season, DeMar was No. 1 with 2067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Kawhi]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2018-19 season, Kawhi had the highest score with 2328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2019-20 season, Pascal Ranked No. 1 with 1558 points.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Kyle]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all 3 seasons, Kyle scored the highest points and followed by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back to </a:t>
            </a:r>
            <a:r>
              <a:rPr lang="en-US" sz="1400" b="1" i="0" u="none" strike="noStrike" cap="none" dirty="0">
                <a:solidFill>
                  <a:schemeClr val="dk1"/>
                </a:solidFill>
                <a:effectLst/>
                <a:latin typeface="Arial"/>
                <a:ea typeface="Arial"/>
                <a:cs typeface="Arial"/>
                <a:sym typeface="Arial"/>
              </a:rPr>
              <a:t>Dennis</a:t>
            </a:r>
            <a:endParaRPr lang="en-CA" sz="1400" dirty="0"/>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i="0" u="none" strike="noStrike" cap="none" dirty="0">
                <a:solidFill>
                  <a:schemeClr val="dk1"/>
                </a:solidFill>
                <a:effectLst/>
                <a:latin typeface="+mn-lt"/>
                <a:cs typeface="Arial"/>
                <a:sym typeface="Arial"/>
              </a:rPr>
              <a:t>Talk and move through the boxes but in groupings (</a:t>
            </a:r>
            <a:r>
              <a:rPr lang="en-US" sz="1800" b="1" i="0" u="none" strike="noStrike" cap="none" dirty="0" err="1">
                <a:solidFill>
                  <a:schemeClr val="dk1"/>
                </a:solidFill>
                <a:effectLst/>
                <a:latin typeface="+mn-lt"/>
                <a:cs typeface="Arial"/>
                <a:sym typeface="Arial"/>
              </a:rPr>
              <a:t>ie</a:t>
            </a:r>
            <a:r>
              <a:rPr lang="en-US" sz="1800" b="1" i="0" u="none" strike="noStrike" cap="none" dirty="0">
                <a:solidFill>
                  <a:schemeClr val="dk1"/>
                </a:solidFill>
                <a:effectLst/>
                <a:latin typeface="+mn-lt"/>
                <a:cs typeface="Arial"/>
                <a:sym typeface="Arial"/>
              </a:rPr>
              <a:t> boxing the transformation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Box 1-2 ETL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Box 3-7 Data enhancement/transformation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Box 8-10 Preparation for modeling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Box 11-13 Analysis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This analysis was done in 2 phases:</a:t>
            </a:r>
            <a:endParaRPr lang="en-CA" sz="1800" dirty="0">
              <a:effectLst/>
              <a:latin typeface="+mn-lt"/>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The data collection for this analysis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mn-lt"/>
                <a:ea typeface="Calibri" panose="020F0502020204030204" pitchFamily="34" charset="0"/>
                <a:cs typeface="Times New Roman" panose="02020603050405020304" pitchFamily="18" charset="0"/>
              </a:rPr>
              <a:t>nba_api</a:t>
            </a:r>
            <a:r>
              <a:rPr lang="en-US" sz="2000" dirty="0">
                <a:effectLst/>
                <a:latin typeface="+mn-lt"/>
                <a:ea typeface="Calibri" panose="020F0502020204030204" pitchFamily="34" charset="0"/>
                <a:cs typeface="Times New Roman" panose="02020603050405020304" pitchFamily="18" charset="0"/>
              </a:rPr>
              <a:t> is an open access API client library for Python requesting the data via webservices through </a:t>
            </a:r>
            <a:r>
              <a:rPr lang="en-US" sz="2000" u="sng" dirty="0">
                <a:solidFill>
                  <a:srgbClr val="0563C1"/>
                </a:solidFill>
                <a:effectLst/>
                <a:latin typeface="+mn-lt"/>
                <a:ea typeface="Calibri" panose="020F0502020204030204" pitchFamily="34" charset="0"/>
                <a:cs typeface="Times New Roman" panose="02020603050405020304" pitchFamily="18" charset="0"/>
                <a:hlinkClick r:id="rId3"/>
              </a:rPr>
              <a:t>stats.nba.com</a:t>
            </a:r>
            <a:r>
              <a:rPr lang="en-US" sz="2000" dirty="0">
                <a:effectLst/>
                <a:latin typeface="+mn-lt"/>
                <a:ea typeface="Calibri" panose="020F0502020204030204" pitchFamily="34" charset="0"/>
                <a:cs typeface="Times New Roman" panose="02020603050405020304" pitchFamily="18" charset="0"/>
              </a:rPr>
              <a:t>. We are using 2 endpoints.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i="0" dirty="0" err="1">
                <a:effectLst/>
                <a:latin typeface="+mn-lt"/>
                <a:ea typeface="Calibri" panose="020F0502020204030204" pitchFamily="34" charset="0"/>
                <a:cs typeface="Arial" panose="020B0604020202020204" pitchFamily="34" charset="0"/>
              </a:rPr>
              <a:t>playgamelogs</a:t>
            </a:r>
            <a:r>
              <a:rPr lang="en-US" sz="2000" i="0" dirty="0">
                <a:effectLst/>
                <a:latin typeface="+mn-lt"/>
                <a:ea typeface="Calibri" panose="020F0502020204030204" pitchFamily="34" charset="0"/>
                <a:cs typeface="Arial" panose="020B0604020202020204" pitchFamily="34" charset="0"/>
              </a:rPr>
              <a:t> fetches player statistics for each game. This dataset consists of more than 450k </a:t>
            </a:r>
            <a:r>
              <a:rPr lang="en-US" altLang="ko-KR" sz="2000" i="0" kern="1200" dirty="0">
                <a:solidFill>
                  <a:schemeClr val="tx1"/>
                </a:solidFill>
                <a:latin typeface="+mn-lt"/>
                <a:ea typeface="+mn-ea"/>
                <a:cs typeface="Arial" panose="020B0604020202020204" pitchFamily="34" charset="0"/>
              </a:rPr>
              <a:t>rows. We are using 36 features. </a:t>
            </a:r>
            <a:r>
              <a:rPr lang="en-US" sz="2000" b="0" i="0" kern="1200" dirty="0">
                <a:solidFill>
                  <a:schemeClr val="tx1"/>
                </a:solidFill>
                <a:latin typeface="+mn-lt"/>
                <a:ea typeface="+mn-ea"/>
                <a:cs typeface="Arial" panose="020B0604020202020204" pitchFamily="34" charset="0"/>
              </a:rPr>
              <a:t>It has 15K records for the Toronto Raptors alone. </a:t>
            </a:r>
            <a:r>
              <a:rPr lang="en-US" sz="2000" dirty="0">
                <a:effectLst/>
                <a:latin typeface="+mn-lt"/>
                <a:ea typeface="Calibri" panose="020F0502020204030204" pitchFamily="34" charset="0"/>
                <a:cs typeface="Arial" panose="020B0604020202020204" pitchFamily="34" charset="0"/>
              </a:rPr>
              <a:t>We are only showing a few features here, this dataset acts as the main </a:t>
            </a:r>
            <a:r>
              <a:rPr lang="en-US" sz="2000" dirty="0" err="1">
                <a:effectLst/>
                <a:latin typeface="+mn-lt"/>
                <a:ea typeface="Calibri" panose="020F0502020204030204" pitchFamily="34" charset="0"/>
                <a:cs typeface="Arial" panose="020B0604020202020204" pitchFamily="34" charset="0"/>
              </a:rPr>
              <a:t>datasource</a:t>
            </a:r>
            <a:r>
              <a:rPr lang="en-US" sz="2000" dirty="0">
                <a:effectLst/>
                <a:latin typeface="+mn-lt"/>
                <a:ea typeface="Calibri" panose="020F0502020204030204" pitchFamily="34" charset="0"/>
                <a:cs typeface="Arial" panose="020B0604020202020204" pitchFamily="34" charset="0"/>
              </a:rPr>
              <a:t> for the analysis.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03 – Play by Play]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err="1">
                <a:solidFill>
                  <a:srgbClr val="2D2E2D"/>
                </a:solidFill>
                <a:latin typeface="+mn-lt"/>
                <a:cs typeface="Arial" panose="020B0604020202020204" pitchFamily="34" charset="0"/>
              </a:rPr>
              <a:t>PlayByPlay</a:t>
            </a:r>
            <a:r>
              <a:rPr lang="en-US" sz="2000" b="0" dirty="0">
                <a:solidFill>
                  <a:srgbClr val="2D2E2D"/>
                </a:solidFill>
                <a:latin typeface="+mn-lt"/>
                <a:cs typeface="Arial" panose="020B0604020202020204" pitchFamily="34" charset="0"/>
              </a:rPr>
              <a:t> gets all activities for a game, we fetched stats for all games derived from the first Dataset. </a:t>
            </a:r>
            <a:r>
              <a:rPr lang="en-US" sz="2000" dirty="0">
                <a:solidFill>
                  <a:srgbClr val="2D2E2D"/>
                </a:solidFill>
                <a:latin typeface="+mn-lt"/>
                <a:cs typeface="Arial" panose="020B0604020202020204" pitchFamily="34" charset="0"/>
              </a:rPr>
              <a:t>This dataset has about 10M records and can reference the main dataset by GAME_ID.</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NBA webservice does not provide the salary data. Historical salary data was drawn from ESPN website and the future salary data from </a:t>
            </a:r>
            <a:r>
              <a:rPr lang="en-US" sz="2000" b="0" dirty="0" err="1">
                <a:solidFill>
                  <a:srgbClr val="2D2E2D"/>
                </a:solidFill>
                <a:latin typeface="+mn-lt"/>
                <a:cs typeface="Arial" panose="020B0604020202020204" pitchFamily="34" charset="0"/>
              </a:rPr>
              <a:t>HoopsHype</a:t>
            </a:r>
            <a:r>
              <a:rPr lang="en-US" sz="2000" b="0" dirty="0">
                <a:solidFill>
                  <a:srgbClr val="2D2E2D"/>
                </a:solidFill>
                <a:latin typeface="+mn-lt"/>
                <a:cs typeface="Arial" panose="020B0604020202020204" pitchFamily="34" charset="0"/>
              </a:rPr>
              <a:t> website. These were obtained using web scraping in python. We are looking at current 489 NBA players.</a:t>
            </a:r>
            <a:r>
              <a:rPr lang="en-US" sz="2000" b="0" i="0" u="none" strike="noStrike" cap="none" dirty="0">
                <a:solidFill>
                  <a:schemeClr val="dk1"/>
                </a:solidFill>
                <a:latin typeface="+mn-lt"/>
                <a:cs typeface="Arial" panose="020B0604020202020204" pitchFamily="34" charset="0"/>
                <a:sym typeface="Arial"/>
              </a:rPr>
              <a:t> </a:t>
            </a:r>
            <a:r>
              <a:rPr lang="en-US" sz="2000" dirty="0">
                <a:solidFill>
                  <a:srgbClr val="2D2E2D"/>
                </a:solidFill>
                <a:latin typeface="+mn-lt"/>
                <a:cs typeface="Arial" panose="020B0604020202020204" pitchFamily="34" charset="0"/>
              </a:rPr>
              <a:t>We can relate this table to the </a:t>
            </a:r>
            <a:r>
              <a:rPr lang="en-US" sz="2000" dirty="0" err="1">
                <a:solidFill>
                  <a:srgbClr val="2D2E2D"/>
                </a:solidFill>
                <a:latin typeface="+mn-lt"/>
                <a:cs typeface="Arial" panose="020B0604020202020204" pitchFamily="34" charset="0"/>
              </a:rPr>
              <a:t>Playergamelogs</a:t>
            </a:r>
            <a:r>
              <a:rPr lang="en-US" sz="2000" dirty="0">
                <a:solidFill>
                  <a:srgbClr val="2D2E2D"/>
                </a:solidFill>
                <a:latin typeface="+mn-lt"/>
                <a:cs typeface="Arial" panose="020B0604020202020204" pitchFamily="34" charset="0"/>
              </a:rPr>
              <a:t> using the Player name and the Season year.</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[Just pause for a couple of seconds]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dirty="0">
              <a:effectLst/>
              <a:latin typeface="+mn-lt"/>
              <a:ea typeface="Calibri" panose="020F0502020204030204" pitchFamily="34"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This diagram is created only for easy understanding of the schema. Since this is not a normalized database; which would be very expensive for this analysis, the relationship keys are not enforced by any constraint.</a:t>
            </a:r>
            <a:endParaRPr lang="en-US" sz="1600"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r>
              <a:rPr lang="en-US" sz="1600" b="1" dirty="0">
                <a:solidFill>
                  <a:srgbClr val="2D2E2D"/>
                </a:solidFill>
                <a:latin typeface="+mn-lt"/>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dirty="0">
                <a:latin typeface="+mn-lt"/>
                <a:cs typeface="Arial" panose="020B0604020202020204" pitchFamily="34" charset="0"/>
              </a:rPr>
              <a:t>Now I shall</a:t>
            </a:r>
            <a:r>
              <a:rPr lang="en-US" sz="1600" baseline="0" dirty="0">
                <a:latin typeface="+mn-lt"/>
                <a:cs typeface="Arial" panose="020B0604020202020204" pitchFamily="34" charset="0"/>
              </a:rPr>
              <a:t> hand over to </a:t>
            </a:r>
            <a:r>
              <a:rPr lang="en-US" sz="1600" b="1" i="0" u="none" strike="noStrike" cap="none" dirty="0">
                <a:solidFill>
                  <a:schemeClr val="dk1"/>
                </a:solidFill>
                <a:effectLst/>
                <a:latin typeface="+mn-lt"/>
                <a:ea typeface="Arial"/>
                <a:cs typeface="Arial" panose="020B0604020202020204" pitchFamily="34" charset="0"/>
                <a:sym typeface="Arial"/>
              </a:rPr>
              <a:t>Dennis</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a:lnSpc>
                <a:spcPct val="100000"/>
              </a:lnSpc>
              <a:spcBef>
                <a:spcPts val="0"/>
              </a:spcBef>
              <a:spcAft>
                <a:spcPts val="0"/>
              </a:spcAft>
              <a:buSzPts val="1400"/>
              <a:buNone/>
            </a:pP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4179897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latinLnBrk="0"/>
            <a:r>
              <a:rPr lang="en-US" sz="1400" b="1" i="0" u="none" strike="noStrike" cap="none" dirty="0">
                <a:solidFill>
                  <a:schemeClr val="dk1"/>
                </a:solidFill>
                <a:effectLst/>
                <a:latin typeface="+mn-lt"/>
                <a:ea typeface="Arial"/>
                <a:cs typeface="Arial"/>
                <a:sym typeface="Arial"/>
              </a:rPr>
              <a:t>[Cindy to take over]</a:t>
            </a:r>
            <a:endParaRPr lang="en-US" sz="1400" b="0" i="0" u="none" strike="noStrike" cap="none" dirty="0">
              <a:solidFill>
                <a:schemeClr val="dk1"/>
              </a:solidFill>
              <a:effectLst/>
              <a:latin typeface="+mn-lt"/>
              <a:ea typeface="Arial"/>
              <a:cs typeface="Arial"/>
              <a:sym typeface="Arial"/>
            </a:endParaRPr>
          </a:p>
          <a:p>
            <a:pPr marL="0" latinLnBrk="0"/>
            <a:r>
              <a:rPr lang="en-US" sz="1400" b="0" i="0" u="none" strike="noStrike" cap="none" dirty="0">
                <a:solidFill>
                  <a:schemeClr val="dk1"/>
                </a:solidFill>
                <a:effectLst/>
                <a:latin typeface="+mn-lt"/>
                <a:ea typeface="Arial"/>
                <a:cs typeface="Arial"/>
                <a:sym typeface="Arial"/>
              </a:rPr>
              <a:t>Thank you, </a:t>
            </a:r>
            <a:r>
              <a:rPr lang="en-US" sz="1400" b="1" i="0" u="none" strike="noStrike" cap="none" dirty="0" err="1">
                <a:solidFill>
                  <a:schemeClr val="dk1"/>
                </a:solidFill>
                <a:effectLst/>
                <a:latin typeface="+mn-lt"/>
                <a:ea typeface="Arial"/>
                <a:cs typeface="Arial"/>
                <a:sym typeface="Arial"/>
              </a:rPr>
              <a:t>Bhavika</a:t>
            </a:r>
            <a:r>
              <a:rPr lang="en-US" sz="1400" b="0" i="0" u="none" strike="noStrike" cap="none" dirty="0">
                <a:solidFill>
                  <a:schemeClr val="dk1"/>
                </a:solidFill>
                <a:effectLst/>
                <a:latin typeface="+mn-lt"/>
                <a:ea typeface="Arial"/>
                <a:cs typeface="Arial"/>
                <a:sym typeface="Arial"/>
              </a:rPr>
              <a:t>. </a:t>
            </a:r>
            <a:r>
              <a:rPr lang="en-US" sz="1400" baseline="0" dirty="0">
                <a:latin typeface="+mn-lt"/>
              </a:rPr>
              <a:t>I will continue on to the next part of </a:t>
            </a:r>
            <a:r>
              <a:rPr lang="en-US" sz="1400" b="1" i="0" u="none" strike="noStrike" cap="none" dirty="0">
                <a:solidFill>
                  <a:schemeClr val="dk1"/>
                </a:solidFill>
                <a:effectLst/>
                <a:latin typeface="+mn-lt"/>
                <a:ea typeface="Arial"/>
                <a:cs typeface="Arial"/>
                <a:sym typeface="Arial"/>
              </a:rPr>
              <a:t>Initial Analysis</a:t>
            </a:r>
            <a:r>
              <a:rPr lang="en-US" sz="1400" baseline="0" dirty="0">
                <a:latin typeface="+mn-lt"/>
              </a:rPr>
              <a:t>.</a:t>
            </a:r>
            <a:endParaRPr lang="en-US" sz="1400" dirty="0">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latin typeface="+mn-lt"/>
              </a:rPr>
              <a:t>First, we determine the most efficient players for Toronto Raptors in the season 2019-20. The Player Efficiency Rating (PER) is introduced in our analysis.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latin typeface="+mn-lt"/>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PER is </a:t>
            </a:r>
            <a:r>
              <a:rPr lang="en-US" sz="1400" u="none" kern="1200" dirty="0">
                <a:solidFill>
                  <a:srgbClr val="2D2E2D"/>
                </a:solidFill>
                <a:latin typeface="+mn-lt"/>
                <a:ea typeface="+mn-ea"/>
                <a:cs typeface="+mn-cs"/>
                <a:hlinkClick r:id="rId3" tooltip="John Hollinger">
                  <a:extLst>
                    <a:ext uri="{A12FA001-AC4F-418D-AE19-62706E023703}">
                      <ahyp:hlinkClr xmlns:ahyp="http://schemas.microsoft.com/office/drawing/2018/hyperlinkcolor" val="tx"/>
                    </a:ext>
                  </a:extLst>
                </a:hlinkClick>
              </a:rPr>
              <a:t>John Hollinger</a:t>
            </a:r>
            <a:r>
              <a:rPr lang="en-US" sz="1400" u="none" kern="1200" dirty="0">
                <a:solidFill>
                  <a:srgbClr val="2D2E2D"/>
                </a:solidFill>
                <a:latin typeface="+mn-lt"/>
                <a:ea typeface="+mn-ea"/>
                <a:cs typeface="+mn-cs"/>
              </a:rPr>
              <a:t>'s </a:t>
            </a:r>
            <a:r>
              <a:rPr lang="en-US" sz="1400" kern="1200" dirty="0">
                <a:solidFill>
                  <a:srgbClr val="2D2E2D"/>
                </a:solidFill>
                <a:latin typeface="+mn-lt"/>
                <a:ea typeface="+mn-ea"/>
                <a:cs typeface="+mn-cs"/>
              </a:rPr>
              <a:t>all-in-one </a:t>
            </a:r>
            <a:r>
              <a:rPr lang="en-US" sz="1400" kern="1200" dirty="0">
                <a:solidFill>
                  <a:srgbClr val="2D2E2D"/>
                </a:solidFill>
                <a:latin typeface="+mn-lt"/>
                <a:ea typeface="+mn-ea"/>
                <a:cs typeface="+mn-cs"/>
                <a:hlinkClick r:id="rId4" tooltip="Basketball">
                  <a:extLst>
                    <a:ext uri="{A12FA001-AC4F-418D-AE19-62706E023703}">
                      <ahyp:hlinkClr xmlns:ahyp="http://schemas.microsoft.com/office/drawing/2018/hyperlinkcolor" val="tx"/>
                    </a:ext>
                  </a:extLst>
                </a:hlinkClick>
              </a:rPr>
              <a:t>basketball</a:t>
            </a:r>
            <a:r>
              <a:rPr lang="en-US" sz="1400" kern="1200" dirty="0">
                <a:solidFill>
                  <a:srgbClr val="2D2E2D"/>
                </a:solidFill>
                <a:latin typeface="+mn-lt"/>
                <a:ea typeface="+mn-ea"/>
                <a:cs typeface="+mn-cs"/>
              </a:rPr>
              <a:t> rating, which attempts to boil down all of a player's contributions into one number. Here is the formula.</a:t>
            </a: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02 – The slide is to show the formula]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kern="1200" dirty="0">
              <a:solidFill>
                <a:srgbClr val="2D2E2D"/>
              </a:solidFill>
              <a:latin typeface="+mn-lt"/>
              <a:ea typeface="+mn-ea"/>
              <a:cs typeface="+mn-cs"/>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mn-lt"/>
              </a:rPr>
              <a:t>PER takes into account accomplishments, such as field goals, free throws, 3-pointers, assists, rebounds, blocks and steals, and negative results, such as missed shots, turnovers and personal fouls. The formula adds positive stats and subtracts negative ones through a statistical point value system. The rating for each player is then adjusted to a per-minute basis.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2000" b="0" i="0" dirty="0">
              <a:solidFill>
                <a:srgbClr val="202122"/>
              </a:solidFill>
              <a:effectLst/>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mn-lt"/>
              </a:rPr>
              <a:t>There are other PER formulas as well which may be different from the one we use.</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03 – Player Performance Graph] </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latin typeface="+mn-lt"/>
              </a:rPr>
              <a:t>This graph shows the top 10 Player Efficiency Rating for Toronto Raptors in the Season 2019-20. The horizontal axis is the player names. The vertical axis is the PER number for each player. The analysis includes both Regular and Playoffs.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04 – Jersey]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The Jersey number is highlighted for each player under the photo.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05 – Serge]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From the PER calculation, Serge ranked No.1 in the season 2019-20 with a value of 21.50.</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Then, we calculated Player Impact Estimate (PIE) value. </a:t>
            </a:r>
            <a:r>
              <a:rPr lang="en-US" sz="2000" b="0" i="0" dirty="0">
                <a:solidFill>
                  <a:srgbClr val="111111"/>
                </a:solidFill>
                <a:effectLst/>
                <a:latin typeface="+mn-lt"/>
              </a:rPr>
              <a:t>The PIE formula compiles everything a single player does in a game -- points scored, rebounds, blocks, missed free throws etc. -- and weighs that number against the same stats generated by everyone in that same game.</a:t>
            </a: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kern="1200" dirty="0">
                <a:solidFill>
                  <a:srgbClr val="111111"/>
                </a:solidFill>
                <a:effectLst/>
                <a:latin typeface="+mn-lt"/>
                <a:ea typeface="+mn-ea"/>
                <a:cs typeface="+mn-cs"/>
              </a:rPr>
              <a:t>Here is the formula.</a:t>
            </a: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dirty="0">
                <a:solidFill>
                  <a:srgbClr val="2D2E2D"/>
                </a:solidFill>
                <a:latin typeface="+mn-lt"/>
              </a:rPr>
              <a:t>This graph shows the top 10 </a:t>
            </a:r>
            <a:r>
              <a:rPr lang="en-US" sz="1400" kern="1200" dirty="0">
                <a:solidFill>
                  <a:srgbClr val="2D2E2D"/>
                </a:solidFill>
                <a:latin typeface="+mn-lt"/>
                <a:ea typeface="+mn-ea"/>
                <a:cs typeface="+mn-cs"/>
              </a:rPr>
              <a:t>Player Impact Estimate </a:t>
            </a:r>
            <a:r>
              <a:rPr lang="en-US" sz="1400" dirty="0">
                <a:solidFill>
                  <a:srgbClr val="2D2E2D"/>
                </a:solidFill>
                <a:latin typeface="+mn-lt"/>
              </a:rPr>
              <a:t>for Toronto Raptors in the Season 2019-20. The horizontal axis is the player names. The vertical axis is the PIE number for each player. The analysis includes both Regular and Playoffs. </a:t>
            </a: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dirty="0">
                <a:solidFill>
                  <a:srgbClr val="2D2E2D"/>
                </a:solidFill>
                <a:latin typeface="+mn-lt"/>
              </a:rPr>
              <a:t>From the PIE chart, Kyle had the highest PIE with a value of 17.9.</a:t>
            </a: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400" kern="1200" dirty="0">
              <a:solidFill>
                <a:srgbClr val="2D2E2D"/>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091140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dirty="0">
                <a:solidFill>
                  <a:srgbClr val="2D2E2D"/>
                </a:solidFill>
              </a:rPr>
              <a:t>[Next speaker - Dennis]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For our player analysis, we compared the performance of these 3 models (Logistic Regression, Decision Tree, Random Forest) to 4 metrics: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01 - show graph]</a:t>
            </a:r>
            <a:endParaRPr lang="en-US" sz="1800" dirty="0"/>
          </a:p>
          <a:p>
            <a:pPr marL="0" lvl="0" indent="0" algn="l" rtl="0" latinLnBrk="0">
              <a:lnSpc>
                <a:spcPct val="100000"/>
              </a:lnSpc>
              <a:spcBef>
                <a:spcPts val="0"/>
              </a:spcBef>
              <a:spcAft>
                <a:spcPts val="0"/>
              </a:spcAft>
              <a:buSzPts val="1400"/>
              <a:buNone/>
            </a:pPr>
            <a:r>
              <a:rPr lang="en-US" sz="1800" dirty="0"/>
              <a:t>Accuracy –  How well the model make True predictions </a:t>
            </a:r>
          </a:p>
          <a:p>
            <a:pPr marL="0" lvl="0" indent="0" algn="l" rtl="0" latinLnBrk="0">
              <a:lnSpc>
                <a:spcPct val="100000"/>
              </a:lnSpc>
              <a:spcBef>
                <a:spcPts val="0"/>
              </a:spcBef>
              <a:spcAft>
                <a:spcPts val="0"/>
              </a:spcAft>
              <a:buSzPts val="1400"/>
              <a:buNone/>
            </a:pPr>
            <a:r>
              <a:rPr lang="en-US" sz="1800" dirty="0"/>
              <a:t>F1-Score -  How well the model make Negative predictions</a:t>
            </a:r>
          </a:p>
          <a:p>
            <a:pPr marL="0" lvl="0" indent="0" algn="l" rtl="0" latinLnBrk="0">
              <a:lnSpc>
                <a:spcPct val="100000"/>
              </a:lnSpc>
              <a:spcBef>
                <a:spcPts val="0"/>
              </a:spcBef>
              <a:spcAft>
                <a:spcPts val="0"/>
              </a:spcAft>
              <a:buSzPts val="1400"/>
              <a:buNone/>
            </a:pPr>
            <a:r>
              <a:rPr lang="en-US" sz="1800" dirty="0"/>
              <a:t>Sensitivity - The test of confirming True Positives. </a:t>
            </a:r>
          </a:p>
          <a:p>
            <a:pPr marL="0" lvl="0" indent="0" algn="l" rtl="0" latinLnBrk="0">
              <a:lnSpc>
                <a:spcPct val="100000"/>
              </a:lnSpc>
              <a:spcBef>
                <a:spcPts val="0"/>
              </a:spcBef>
              <a:spcAft>
                <a:spcPts val="0"/>
              </a:spcAft>
              <a:buSzPts val="1400"/>
              <a:buNone/>
            </a:pPr>
            <a:r>
              <a:rPr lang="en-US" sz="1800" dirty="0"/>
              <a:t>Specificity – The test of confirming True Negatives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When comparing the 3 different models, </a:t>
            </a:r>
          </a:p>
          <a:p>
            <a:pPr marL="0" lvl="0" indent="0" algn="l" rtl="0" latinLnBrk="0">
              <a:lnSpc>
                <a:spcPct val="100000"/>
              </a:lnSpc>
              <a:spcBef>
                <a:spcPts val="0"/>
              </a:spcBef>
              <a:spcAft>
                <a:spcPts val="0"/>
              </a:spcAft>
              <a:buSzPts val="1400"/>
              <a:buNone/>
            </a:pPr>
            <a:endParaRPr lang="en-US" sz="18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02 – Focus on RF results]</a:t>
            </a:r>
            <a:endParaRPr lang="en-US" sz="1600" dirty="0"/>
          </a:p>
          <a:p>
            <a:pPr marL="0" lvl="0" indent="0" algn="l" rtl="0" latinLnBrk="0">
              <a:lnSpc>
                <a:spcPct val="100000"/>
              </a:lnSpc>
              <a:spcBef>
                <a:spcPts val="0"/>
              </a:spcBef>
              <a:spcAft>
                <a:spcPts val="0"/>
              </a:spcAft>
              <a:buSzPts val="1400"/>
              <a:buNone/>
            </a:pPr>
            <a:r>
              <a:rPr lang="en-US" sz="1800" dirty="0"/>
              <a:t>Random Forest was the best scoring in the 70% range which is good.</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Next we </a:t>
            </a:r>
            <a:r>
              <a:rPr lang="en-US" sz="1800" b="0" i="0" u="none" strike="noStrike" cap="none" dirty="0">
                <a:solidFill>
                  <a:schemeClr val="dk1"/>
                </a:solidFill>
                <a:latin typeface="Arial"/>
                <a:ea typeface="Arial"/>
                <a:cs typeface="Arial"/>
                <a:sym typeface="Arial"/>
              </a:rPr>
              <a:t>determined the feature importance for the 3 models.</a:t>
            </a:r>
            <a:endParaRPr lang="en-US" sz="1800" dirty="0"/>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03 – Graph - Feature Importance]</a:t>
            </a:r>
            <a:endParaRPr lang="en-US" sz="18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Focusing on Random Forest </a:t>
            </a:r>
          </a:p>
          <a:p>
            <a:pPr marL="0" marR="0" lvl="0" indent="0" algn="l" defTabSz="995690" rtl="0" eaLnBrk="1" fontAlgn="auto" latinLnBrk="0" hangingPunct="1">
              <a:lnSpc>
                <a:spcPct val="100000"/>
              </a:lnSpc>
              <a:spcBef>
                <a:spcPts val="0"/>
              </a:spcBef>
              <a:spcAft>
                <a:spcPts val="0"/>
              </a:spcAft>
              <a:buClrTx/>
              <a:buSzPts val="1400"/>
              <a:buFontTx/>
              <a:buNone/>
              <a:tabLst/>
              <a:defRPr/>
            </a:pPr>
            <a:endParaRPr lang="en-US" sz="1800" b="1"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04 – Focus on model legend]</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We find that 60% of the important are covered by these 3 features</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05 – Plus/Minus]</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Plus/Minus</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06 – PER]</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Player Efficiency Rating (PER)</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07 – PIE]</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And Player Impact Estimate (PIE)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With this knowledge we can proceed with out next phase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rPr>
              <a:t>[Next speaker handoff - </a:t>
            </a:r>
            <a:r>
              <a:rPr lang="en-US" sz="1800" b="1" dirty="0" err="1">
                <a:solidFill>
                  <a:srgbClr val="2D2E2D"/>
                </a:solidFill>
              </a:rPr>
              <a:t>Bhavika</a:t>
            </a:r>
            <a:r>
              <a:rPr lang="en-US" sz="1800" b="1" dirty="0">
                <a:solidFill>
                  <a:srgbClr val="2D2E2D"/>
                </a:solidFill>
              </a:rPr>
              <a:t>]</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b="1" i="0" u="none" strike="noStrike" cap="none" dirty="0">
                <a:solidFill>
                  <a:schemeClr val="dk1"/>
                </a:solidFill>
                <a:latin typeface="Arial"/>
                <a:ea typeface="Arial"/>
                <a:cs typeface="Arial"/>
                <a:sym typeface="Arial"/>
              </a:rPr>
              <a:t>[NEXT SLIDE] </a:t>
            </a: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3337751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Box 1 Input from Phase 1</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Box TD (2-3) Aggregate team data and build model</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Box LR (2-5) Player selection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Box Merge (last 2 boxes) Team Win Prediction and analysis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This analysis was done in 2 phases:</a:t>
            </a:r>
            <a:endParaRPr lang="en-CA" sz="1800" dirty="0">
              <a:effectLst/>
              <a:latin typeface="+mn-lt"/>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The data collection for this analysis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mn-lt"/>
                <a:ea typeface="Calibri" panose="020F0502020204030204" pitchFamily="34" charset="0"/>
                <a:cs typeface="Times New Roman" panose="02020603050405020304" pitchFamily="18" charset="0"/>
              </a:rPr>
              <a:t>nba_api</a:t>
            </a:r>
            <a:r>
              <a:rPr lang="en-US" sz="2000" dirty="0">
                <a:effectLst/>
                <a:latin typeface="+mn-lt"/>
                <a:ea typeface="Calibri" panose="020F0502020204030204" pitchFamily="34" charset="0"/>
                <a:cs typeface="Times New Roman" panose="02020603050405020304" pitchFamily="18" charset="0"/>
              </a:rPr>
              <a:t> is an open access API client library for Python requesting the data via webservices through </a:t>
            </a:r>
            <a:r>
              <a:rPr lang="en-US" sz="2000" u="sng" dirty="0">
                <a:solidFill>
                  <a:srgbClr val="0563C1"/>
                </a:solidFill>
                <a:effectLst/>
                <a:latin typeface="+mn-lt"/>
                <a:ea typeface="Calibri" panose="020F0502020204030204" pitchFamily="34" charset="0"/>
                <a:cs typeface="Times New Roman" panose="02020603050405020304" pitchFamily="18" charset="0"/>
                <a:hlinkClick r:id="rId3"/>
              </a:rPr>
              <a:t>stats.nba.com</a:t>
            </a:r>
            <a:r>
              <a:rPr lang="en-US" sz="2000" dirty="0">
                <a:effectLst/>
                <a:latin typeface="+mn-lt"/>
                <a:ea typeface="Calibri" panose="020F0502020204030204" pitchFamily="34" charset="0"/>
                <a:cs typeface="Times New Roman" panose="02020603050405020304" pitchFamily="18" charset="0"/>
              </a:rPr>
              <a:t>. We are using 2 endpoints.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i="0" dirty="0" err="1">
                <a:effectLst/>
                <a:latin typeface="+mn-lt"/>
                <a:ea typeface="Calibri" panose="020F0502020204030204" pitchFamily="34" charset="0"/>
                <a:cs typeface="Arial" panose="020B0604020202020204" pitchFamily="34" charset="0"/>
              </a:rPr>
              <a:t>playgamelogs</a:t>
            </a:r>
            <a:r>
              <a:rPr lang="en-US" sz="2000" i="0" dirty="0">
                <a:effectLst/>
                <a:latin typeface="+mn-lt"/>
                <a:ea typeface="Calibri" panose="020F0502020204030204" pitchFamily="34" charset="0"/>
                <a:cs typeface="Arial" panose="020B0604020202020204" pitchFamily="34" charset="0"/>
              </a:rPr>
              <a:t> fetches player statistics for each game. This dataset consists of more than 450k </a:t>
            </a:r>
            <a:r>
              <a:rPr lang="en-US" altLang="ko-KR" sz="2000" i="0" kern="1200" dirty="0">
                <a:solidFill>
                  <a:schemeClr val="tx1"/>
                </a:solidFill>
                <a:latin typeface="+mn-lt"/>
                <a:ea typeface="+mn-ea"/>
                <a:cs typeface="Arial" panose="020B0604020202020204" pitchFamily="34" charset="0"/>
              </a:rPr>
              <a:t>rows. We are using 36 features. </a:t>
            </a:r>
            <a:r>
              <a:rPr lang="en-US" sz="2000" b="0" i="0" kern="1200" dirty="0">
                <a:solidFill>
                  <a:schemeClr val="tx1"/>
                </a:solidFill>
                <a:latin typeface="+mn-lt"/>
                <a:ea typeface="+mn-ea"/>
                <a:cs typeface="Arial" panose="020B0604020202020204" pitchFamily="34" charset="0"/>
              </a:rPr>
              <a:t>It has 15K records for the Toronto Raptors alone. </a:t>
            </a:r>
            <a:r>
              <a:rPr lang="en-US" sz="2000" dirty="0">
                <a:effectLst/>
                <a:latin typeface="+mn-lt"/>
                <a:ea typeface="Calibri" panose="020F0502020204030204" pitchFamily="34" charset="0"/>
                <a:cs typeface="Arial" panose="020B0604020202020204" pitchFamily="34" charset="0"/>
              </a:rPr>
              <a:t>We are only showing a few features here, this dataset acts as the main </a:t>
            </a:r>
            <a:r>
              <a:rPr lang="en-US" sz="2000" dirty="0" err="1">
                <a:effectLst/>
                <a:latin typeface="+mn-lt"/>
                <a:ea typeface="Calibri" panose="020F0502020204030204" pitchFamily="34" charset="0"/>
                <a:cs typeface="Arial" panose="020B0604020202020204" pitchFamily="34" charset="0"/>
              </a:rPr>
              <a:t>datasource</a:t>
            </a:r>
            <a:r>
              <a:rPr lang="en-US" sz="2000" dirty="0">
                <a:effectLst/>
                <a:latin typeface="+mn-lt"/>
                <a:ea typeface="Calibri" panose="020F0502020204030204" pitchFamily="34" charset="0"/>
                <a:cs typeface="Arial" panose="020B0604020202020204" pitchFamily="34" charset="0"/>
              </a:rPr>
              <a:t> for the analysis.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03 – Play by Play]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err="1">
                <a:solidFill>
                  <a:srgbClr val="2D2E2D"/>
                </a:solidFill>
                <a:latin typeface="+mn-lt"/>
                <a:cs typeface="Arial" panose="020B0604020202020204" pitchFamily="34" charset="0"/>
              </a:rPr>
              <a:t>PlayByPlay</a:t>
            </a:r>
            <a:r>
              <a:rPr lang="en-US" sz="2000" b="0" dirty="0">
                <a:solidFill>
                  <a:srgbClr val="2D2E2D"/>
                </a:solidFill>
                <a:latin typeface="+mn-lt"/>
                <a:cs typeface="Arial" panose="020B0604020202020204" pitchFamily="34" charset="0"/>
              </a:rPr>
              <a:t> gets all activities for a game, we fetched stats for all games derived from the first Dataset. </a:t>
            </a:r>
            <a:r>
              <a:rPr lang="en-US" sz="2000" dirty="0">
                <a:solidFill>
                  <a:srgbClr val="2D2E2D"/>
                </a:solidFill>
                <a:latin typeface="+mn-lt"/>
                <a:cs typeface="Arial" panose="020B0604020202020204" pitchFamily="34" charset="0"/>
              </a:rPr>
              <a:t>This dataset has about 10M records and can reference the main dataset by GAME_ID.</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NBA webservice does not provide the salary data. Historical salary data was drawn from ESPN website and the future salary data from </a:t>
            </a:r>
            <a:r>
              <a:rPr lang="en-US" sz="2000" b="0" dirty="0" err="1">
                <a:solidFill>
                  <a:srgbClr val="2D2E2D"/>
                </a:solidFill>
                <a:latin typeface="+mn-lt"/>
                <a:cs typeface="Arial" panose="020B0604020202020204" pitchFamily="34" charset="0"/>
              </a:rPr>
              <a:t>HoopsHype</a:t>
            </a:r>
            <a:r>
              <a:rPr lang="en-US" sz="2000" b="0" dirty="0">
                <a:solidFill>
                  <a:srgbClr val="2D2E2D"/>
                </a:solidFill>
                <a:latin typeface="+mn-lt"/>
                <a:cs typeface="Arial" panose="020B0604020202020204" pitchFamily="34" charset="0"/>
              </a:rPr>
              <a:t> website. These were obtained using web scraping in python. We are looking at current 489 NBA players.</a:t>
            </a:r>
            <a:r>
              <a:rPr lang="en-US" sz="2000" b="0" i="0" u="none" strike="noStrike" cap="none" dirty="0">
                <a:solidFill>
                  <a:schemeClr val="dk1"/>
                </a:solidFill>
                <a:latin typeface="+mn-lt"/>
                <a:cs typeface="Arial" panose="020B0604020202020204" pitchFamily="34" charset="0"/>
                <a:sym typeface="Arial"/>
              </a:rPr>
              <a:t> </a:t>
            </a:r>
            <a:r>
              <a:rPr lang="en-US" sz="2000" dirty="0">
                <a:solidFill>
                  <a:srgbClr val="2D2E2D"/>
                </a:solidFill>
                <a:latin typeface="+mn-lt"/>
                <a:cs typeface="Arial" panose="020B0604020202020204" pitchFamily="34" charset="0"/>
              </a:rPr>
              <a:t>We can relate this table to the </a:t>
            </a:r>
            <a:r>
              <a:rPr lang="en-US" sz="2000" dirty="0" err="1">
                <a:solidFill>
                  <a:srgbClr val="2D2E2D"/>
                </a:solidFill>
                <a:latin typeface="+mn-lt"/>
                <a:cs typeface="Arial" panose="020B0604020202020204" pitchFamily="34" charset="0"/>
              </a:rPr>
              <a:t>Playergamelogs</a:t>
            </a:r>
            <a:r>
              <a:rPr lang="en-US" sz="2000" dirty="0">
                <a:solidFill>
                  <a:srgbClr val="2D2E2D"/>
                </a:solidFill>
                <a:latin typeface="+mn-lt"/>
                <a:cs typeface="Arial" panose="020B0604020202020204" pitchFamily="34" charset="0"/>
              </a:rPr>
              <a:t> using the Player name and the Season year.</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[Just pause for a couple of seconds]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dirty="0">
              <a:effectLst/>
              <a:latin typeface="+mn-lt"/>
              <a:ea typeface="Calibri" panose="020F0502020204030204" pitchFamily="34"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This diagram is created only for easy understanding of the schema. Since this is not a normalized database; which would be very expensive for this analysis, the relationship keys are not enforced by any constraint.</a:t>
            </a:r>
            <a:endParaRPr lang="en-US" sz="1600"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r>
              <a:rPr lang="en-US" sz="1600" b="1" dirty="0">
                <a:solidFill>
                  <a:srgbClr val="2D2E2D"/>
                </a:solidFill>
                <a:latin typeface="+mn-lt"/>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dirty="0">
                <a:latin typeface="+mn-lt"/>
                <a:cs typeface="Arial" panose="020B0604020202020204" pitchFamily="34" charset="0"/>
              </a:rPr>
              <a:t>Now I shall</a:t>
            </a:r>
            <a:r>
              <a:rPr lang="en-US" sz="1600" baseline="0" dirty="0">
                <a:latin typeface="+mn-lt"/>
                <a:cs typeface="Arial" panose="020B0604020202020204" pitchFamily="34" charset="0"/>
              </a:rPr>
              <a:t> hand over to </a:t>
            </a:r>
            <a:r>
              <a:rPr lang="en-US" sz="1600" b="1" i="0" u="none" strike="noStrike" cap="none" dirty="0">
                <a:solidFill>
                  <a:schemeClr val="dk1"/>
                </a:solidFill>
                <a:effectLst/>
                <a:latin typeface="+mn-lt"/>
                <a:ea typeface="Arial"/>
                <a:cs typeface="Arial" panose="020B0604020202020204" pitchFamily="34" charset="0"/>
                <a:sym typeface="Arial"/>
              </a:rPr>
              <a:t>Dennis</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a:lnSpc>
                <a:spcPct val="100000"/>
              </a:lnSpc>
              <a:spcBef>
                <a:spcPts val="0"/>
              </a:spcBef>
              <a:spcAft>
                <a:spcPts val="0"/>
              </a:spcAft>
              <a:buSzPts val="1400"/>
              <a:buNone/>
            </a:pP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35438275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1225950" y="3141762"/>
            <a:ext cx="6597448" cy="86409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575757"/>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1198662" y="1170857"/>
            <a:ext cx="5040560" cy="197090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7334A"/>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2021-04-11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rgbClr val="87334A"/>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87334A"/>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2021-04-11</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pic>
        <p:nvPicPr>
          <p:cNvPr id="8"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710" y="408993"/>
            <a:ext cx="353539" cy="359634"/>
          </a:xfrm>
          <a:prstGeom prst="rect">
            <a:avLst/>
          </a:prstGeom>
        </p:spPr>
      </p:pic>
      <p:pic>
        <p:nvPicPr>
          <p:cNvPr id="9"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27654" y="408993"/>
            <a:ext cx="353539" cy="35963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2021-04-11</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2021-04-11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39222" y="2440830"/>
            <a:ext cx="5951190" cy="1977926"/>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87334A"/>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2021-04-11</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comments" Target="../comments/comment8.xm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comments" Target="../comments/comment9.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comments" Target="../comments/comment1.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comments" Target="../comments/comment10.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comments" Target="../comments/comment2.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comments" Target="../comments/comment3.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comments" Target="../comments/comment5.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550590" y="2257989"/>
            <a:ext cx="4464496" cy="1152128"/>
          </a:xfrm>
        </p:spPr>
        <p:txBody>
          <a:bodyPr/>
          <a:lstStyle/>
          <a:p>
            <a:r>
              <a:rPr lang="en-US" altLang="ko-KR" sz="3000" dirty="0"/>
              <a:t>DAT 205 Capstone</a:t>
            </a:r>
          </a:p>
        </p:txBody>
      </p:sp>
      <p:sp>
        <p:nvSpPr>
          <p:cNvPr id="7" name="제목 6"/>
          <p:cNvSpPr>
            <a:spLocks noGrp="1"/>
          </p:cNvSpPr>
          <p:nvPr>
            <p:ph type="ctrTitle"/>
          </p:nvPr>
        </p:nvSpPr>
        <p:spPr>
          <a:xfrm>
            <a:off x="478582" y="621482"/>
            <a:ext cx="5328592" cy="1656184"/>
          </a:xfrm>
        </p:spPr>
        <p:txBody>
          <a:bodyPr/>
          <a:lstStyle/>
          <a:p>
            <a:r>
              <a:rPr lang="en-US" altLang="ko-KR" sz="5000" dirty="0"/>
              <a:t>PROJECT RAPTORS REBOUND</a:t>
            </a:r>
            <a:endParaRPr lang="ko-KR" altLang="en-US" sz="5000" dirty="0"/>
          </a:p>
        </p:txBody>
      </p:sp>
      <p:sp>
        <p:nvSpPr>
          <p:cNvPr id="27" name="TextBox 26">
            <a:extLst>
              <a:ext uri="{FF2B5EF4-FFF2-40B4-BE49-F238E27FC236}">
                <a16:creationId xmlns:a16="http://schemas.microsoft.com/office/drawing/2014/main" id="{12FB82B8-435C-488B-892F-0B2A8E7D84A2}"/>
              </a:ext>
            </a:extLst>
          </p:cNvPr>
          <p:cNvSpPr txBox="1"/>
          <p:nvPr/>
        </p:nvSpPr>
        <p:spPr>
          <a:xfrm>
            <a:off x="4648200" y="6350000"/>
            <a:ext cx="6965462" cy="480131"/>
          </a:xfrm>
          <a:prstGeom prst="rect">
            <a:avLst/>
          </a:prstGeom>
          <a:noFill/>
        </p:spPr>
        <p:txBody>
          <a:bodyPr wrap="square">
            <a:spAutoFit/>
          </a:bodyPr>
          <a:lstStyle/>
          <a:p>
            <a:pPr marL="0" lvl="0" indent="0" algn="l" rtl="0">
              <a:lnSpc>
                <a:spcPct val="90000"/>
              </a:lnSpc>
              <a:spcBef>
                <a:spcPts val="0"/>
              </a:spcBef>
              <a:spcAft>
                <a:spcPts val="0"/>
              </a:spcAft>
              <a:buSzPts val="2800"/>
              <a:buNone/>
            </a:pPr>
            <a:r>
              <a:rPr lang="en-US" sz="2800" b="1" dirty="0">
                <a:solidFill>
                  <a:srgbClr val="87334A"/>
                </a:solidFill>
              </a:rPr>
              <a:t>Group 1 - Bhavika Patil, Cindy Guo, Dennis Hung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2</a:t>
            </a:r>
          </a:p>
        </p:txBody>
      </p:sp>
      <p:pic>
        <p:nvPicPr>
          <p:cNvPr id="7" name="Content Placeholder 6">
            <a:extLst>
              <a:ext uri="{FF2B5EF4-FFF2-40B4-BE49-F238E27FC236}">
                <a16:creationId xmlns:a16="http://schemas.microsoft.com/office/drawing/2014/main" id="{F9D9F1BF-8D97-4ADE-94CC-B8B707D15A4C}"/>
              </a:ext>
            </a:extLst>
          </p:cNvPr>
          <p:cNvPicPr>
            <a:picLocks noGrp="1"/>
          </p:cNvPicPr>
          <p:nvPr>
            <p:ph idx="1"/>
          </p:nvPr>
        </p:nvPicPr>
        <p:blipFill>
          <a:blip r:embed="rId3"/>
          <a:stretch>
            <a:fillRect/>
          </a:stretch>
        </p:blipFill>
        <p:spPr>
          <a:xfrm>
            <a:off x="2619388" y="1698890"/>
            <a:ext cx="8859486" cy="4601217"/>
          </a:xfrm>
          <a:prstGeom prst="rect">
            <a:avLst/>
          </a:prstGeom>
        </p:spPr>
      </p:pic>
    </p:spTree>
    <p:extLst>
      <p:ext uri="{BB962C8B-B14F-4D97-AF65-F5344CB8AC3E}">
        <p14:creationId xmlns:p14="http://schemas.microsoft.com/office/powerpoint/2010/main" val="2723202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Results – Team Win Prediction</a:t>
            </a:r>
          </a:p>
        </p:txBody>
      </p:sp>
      <p:pic>
        <p:nvPicPr>
          <p:cNvPr id="11" name="Picture 10">
            <a:extLst>
              <a:ext uri="{FF2B5EF4-FFF2-40B4-BE49-F238E27FC236}">
                <a16:creationId xmlns:a16="http://schemas.microsoft.com/office/drawing/2014/main" id="{22B45F09-D969-48E2-A267-C5B4FAA75EBD}"/>
              </a:ext>
            </a:extLst>
          </p:cNvPr>
          <p:cNvPicPr/>
          <p:nvPr/>
        </p:nvPicPr>
        <p:blipFill>
          <a:blip r:embed="rId3"/>
          <a:stretch>
            <a:fillRect/>
          </a:stretch>
        </p:blipFill>
        <p:spPr>
          <a:xfrm>
            <a:off x="7448550" y="1407138"/>
            <a:ext cx="4179207" cy="2355237"/>
          </a:xfrm>
          <a:prstGeom prst="rect">
            <a:avLst/>
          </a:prstGeom>
        </p:spPr>
      </p:pic>
      <p:pic>
        <p:nvPicPr>
          <p:cNvPr id="4" name="Picture 3">
            <a:extLst>
              <a:ext uri="{FF2B5EF4-FFF2-40B4-BE49-F238E27FC236}">
                <a16:creationId xmlns:a16="http://schemas.microsoft.com/office/drawing/2014/main" id="{80B226E6-C997-462C-A8C3-15B52D31C6E4}"/>
              </a:ext>
            </a:extLst>
          </p:cNvPr>
          <p:cNvPicPr>
            <a:picLocks noChangeAspect="1"/>
          </p:cNvPicPr>
          <p:nvPr/>
        </p:nvPicPr>
        <p:blipFill>
          <a:blip r:embed="rId4"/>
          <a:stretch>
            <a:fillRect/>
          </a:stretch>
        </p:blipFill>
        <p:spPr>
          <a:xfrm>
            <a:off x="3709851" y="4120600"/>
            <a:ext cx="7101020" cy="2595297"/>
          </a:xfrm>
          <a:prstGeom prst="rect">
            <a:avLst/>
          </a:prstGeom>
        </p:spPr>
      </p:pic>
      <p:pic>
        <p:nvPicPr>
          <p:cNvPr id="9" name="Picture 8">
            <a:extLst>
              <a:ext uri="{FF2B5EF4-FFF2-40B4-BE49-F238E27FC236}">
                <a16:creationId xmlns:a16="http://schemas.microsoft.com/office/drawing/2014/main" id="{4E0A418A-B3EE-468B-B15E-3EC79CB3573D}"/>
              </a:ext>
            </a:extLst>
          </p:cNvPr>
          <p:cNvPicPr>
            <a:picLocks noChangeAspect="1"/>
          </p:cNvPicPr>
          <p:nvPr/>
        </p:nvPicPr>
        <p:blipFill>
          <a:blip r:embed="rId5"/>
          <a:stretch>
            <a:fillRect/>
          </a:stretch>
        </p:blipFill>
        <p:spPr>
          <a:xfrm>
            <a:off x="3040847" y="1371599"/>
            <a:ext cx="3934720" cy="2395863"/>
          </a:xfrm>
          <a:prstGeom prst="rect">
            <a:avLst/>
          </a:prstGeom>
        </p:spPr>
      </p:pic>
      <p:sp>
        <p:nvSpPr>
          <p:cNvPr id="10" name="Rectangle 9">
            <a:extLst>
              <a:ext uri="{FF2B5EF4-FFF2-40B4-BE49-F238E27FC236}">
                <a16:creationId xmlns:a16="http://schemas.microsoft.com/office/drawing/2014/main" id="{737B9C19-CDE1-49D6-B3C0-7B14714892E7}"/>
              </a:ext>
            </a:extLst>
          </p:cNvPr>
          <p:cNvSpPr/>
          <p:nvPr/>
        </p:nvSpPr>
        <p:spPr>
          <a:xfrm>
            <a:off x="7505700" y="2476499"/>
            <a:ext cx="4010025" cy="6286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9721079-CBA5-4575-851D-21AE94AB81FF}"/>
              </a:ext>
            </a:extLst>
          </p:cNvPr>
          <p:cNvSpPr/>
          <p:nvPr/>
        </p:nvSpPr>
        <p:spPr>
          <a:xfrm>
            <a:off x="8572500" y="4067175"/>
            <a:ext cx="904875" cy="11334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EDB2E7A5-4D53-4D1B-8BF0-B26EBDBE08D4}"/>
              </a:ext>
            </a:extLst>
          </p:cNvPr>
          <p:cNvSpPr/>
          <p:nvPr/>
        </p:nvSpPr>
        <p:spPr>
          <a:xfrm>
            <a:off x="9658350" y="4067175"/>
            <a:ext cx="904875" cy="11334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DF5E5494-2469-4109-B6EC-A4E44464C646}"/>
              </a:ext>
            </a:extLst>
          </p:cNvPr>
          <p:cNvSpPr/>
          <p:nvPr/>
        </p:nvSpPr>
        <p:spPr>
          <a:xfrm>
            <a:off x="9677400" y="5419725"/>
            <a:ext cx="904875" cy="11334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83F3C6D9-1312-44FB-96AF-5AD58B2D0DC5}"/>
              </a:ext>
            </a:extLst>
          </p:cNvPr>
          <p:cNvSpPr/>
          <p:nvPr/>
        </p:nvSpPr>
        <p:spPr>
          <a:xfrm>
            <a:off x="8610600" y="5410200"/>
            <a:ext cx="904875" cy="11334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831B02A9-7BFE-4811-BF2D-F0252C4C4605}"/>
              </a:ext>
            </a:extLst>
          </p:cNvPr>
          <p:cNvSpPr/>
          <p:nvPr/>
        </p:nvSpPr>
        <p:spPr>
          <a:xfrm>
            <a:off x="4905375" y="5372100"/>
            <a:ext cx="904875" cy="11334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55BF446D-CE58-49A9-B1D4-401440EA1C7D}"/>
              </a:ext>
            </a:extLst>
          </p:cNvPr>
          <p:cNvSpPr/>
          <p:nvPr/>
        </p:nvSpPr>
        <p:spPr>
          <a:xfrm>
            <a:off x="6067425" y="5400675"/>
            <a:ext cx="904875" cy="11334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B2FC6161-44F9-41EB-A5F6-235A2B90C6A7}"/>
              </a:ext>
            </a:extLst>
          </p:cNvPr>
          <p:cNvSpPr/>
          <p:nvPr/>
        </p:nvSpPr>
        <p:spPr>
          <a:xfrm>
            <a:off x="7400925" y="5410200"/>
            <a:ext cx="904875" cy="11334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D69383B5-A84D-470C-B00C-1873191C4823}"/>
              </a:ext>
            </a:extLst>
          </p:cNvPr>
          <p:cNvSpPr/>
          <p:nvPr/>
        </p:nvSpPr>
        <p:spPr>
          <a:xfrm>
            <a:off x="4876800" y="4076700"/>
            <a:ext cx="904875" cy="11334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92914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xit" presetSubtype="0" fill="hold" grpId="1" nodeType="withEffect">
                                  <p:stCondLst>
                                    <p:cond delay="0"/>
                                  </p:stCondLst>
                                  <p:childTnLst>
                                    <p:animEffect transition="out" filter="fade">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xit" presetSubtype="0" fill="hold" grpId="1" nodeType="withEffect">
                                  <p:stCondLst>
                                    <p:cond delay="0"/>
                                  </p:stCondLst>
                                  <p:childTnLst>
                                    <p:animEffect transition="out" filter="fade">
                                      <p:cBhvr>
                                        <p:cTn id="37" dur="500"/>
                                        <p:tgtEl>
                                          <p:spTgt spid="18"/>
                                        </p:tgtEl>
                                      </p:cBhvr>
                                    </p:animEffect>
                                    <p:set>
                                      <p:cBhvr>
                                        <p:cTn id="38" dur="1" fill="hold">
                                          <p:stCondLst>
                                            <p:cond delay="499"/>
                                          </p:stCondLst>
                                        </p:cTn>
                                        <p:tgtEl>
                                          <p:spTgt spid="1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xit" presetSubtype="0" fill="hold" grpId="1" nodeType="withEffect">
                                  <p:stCondLst>
                                    <p:cond delay="0"/>
                                  </p:stCondLst>
                                  <p:childTnLst>
                                    <p:animEffect transition="out" filter="fade">
                                      <p:cBhvr>
                                        <p:cTn id="48" dur="500"/>
                                        <p:tgtEl>
                                          <p:spTgt spid="17"/>
                                        </p:tgtEl>
                                      </p:cBhvr>
                                    </p:animEffect>
                                    <p:set>
                                      <p:cBhvr>
                                        <p:cTn id="49" dur="1" fill="hold">
                                          <p:stCondLst>
                                            <p:cond delay="499"/>
                                          </p:stCondLst>
                                        </p:cTn>
                                        <p:tgtEl>
                                          <p:spTgt spid="17"/>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grpId="1" nodeType="clickEffect">
                                  <p:stCondLst>
                                    <p:cond delay="0"/>
                                  </p:stCondLst>
                                  <p:childTnLst>
                                    <p:animEffect transition="out" filter="fade">
                                      <p:cBhvr>
                                        <p:cTn id="53" dur="500"/>
                                        <p:tgtEl>
                                          <p:spTgt spid="23"/>
                                        </p:tgtEl>
                                      </p:cBhvr>
                                    </p:animEffect>
                                    <p:set>
                                      <p:cBhvr>
                                        <p:cTn id="54" dur="1" fill="hold">
                                          <p:stCondLst>
                                            <p:cond delay="499"/>
                                          </p:stCondLst>
                                        </p:cTn>
                                        <p:tgtEl>
                                          <p:spTgt spid="23"/>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19"/>
                                        </p:tgtEl>
                                      </p:cBhvr>
                                    </p:animEffect>
                                    <p:set>
                                      <p:cBhvr>
                                        <p:cTn id="57" dur="1" fill="hold">
                                          <p:stCondLst>
                                            <p:cond delay="499"/>
                                          </p:stCondLst>
                                        </p:cTn>
                                        <p:tgtEl>
                                          <p:spTgt spid="19"/>
                                        </p:tgtEl>
                                        <p:attrNameLst>
                                          <p:attrName>style.visibility</p:attrName>
                                        </p:attrNameLst>
                                      </p:cBhvr>
                                      <p:to>
                                        <p:strVal val="hidden"/>
                                      </p:to>
                                    </p:set>
                                  </p:childTnLst>
                                </p:cTn>
                              </p:par>
                              <p:par>
                                <p:cTn id="58" presetID="10"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500"/>
                                        <p:tgtEl>
                                          <p:spTgt spid="2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grpId="1" nodeType="clickEffect">
                                  <p:stCondLst>
                                    <p:cond delay="0"/>
                                  </p:stCondLst>
                                  <p:childTnLst>
                                    <p:animEffect transition="out" filter="fade">
                                      <p:cBhvr>
                                        <p:cTn id="70" dur="500"/>
                                        <p:tgtEl>
                                          <p:spTgt spid="21"/>
                                        </p:tgtEl>
                                      </p:cBhvr>
                                    </p:animEffect>
                                    <p:set>
                                      <p:cBhvr>
                                        <p:cTn id="71" dur="1" fill="hold">
                                          <p:stCondLst>
                                            <p:cond delay="499"/>
                                          </p:stCondLst>
                                        </p:cTn>
                                        <p:tgtEl>
                                          <p:spTgt spid="21"/>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22"/>
                                        </p:tgtEl>
                                      </p:cBhvr>
                                    </p:animEffect>
                                    <p:set>
                                      <p:cBhvr>
                                        <p:cTn id="74" dur="1" fill="hold">
                                          <p:stCondLst>
                                            <p:cond delay="499"/>
                                          </p:stCondLst>
                                        </p:cTn>
                                        <p:tgtEl>
                                          <p:spTgt spid="22"/>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20"/>
                                        </p:tgtEl>
                                      </p:cBhvr>
                                    </p:animEffect>
                                    <p:set>
                                      <p:cBhvr>
                                        <p:cTn id="77" dur="1" fill="hold">
                                          <p:stCondLst>
                                            <p:cond delay="499"/>
                                          </p:stCondLst>
                                        </p:cTn>
                                        <p:tgtEl>
                                          <p:spTgt spid="20"/>
                                        </p:tgtEl>
                                        <p:attrNameLst>
                                          <p:attrName>style.visibility</p:attrName>
                                        </p:attrNameLst>
                                      </p:cBhvr>
                                      <p:to>
                                        <p:strVal val="hidden"/>
                                      </p:to>
                                    </p:set>
                                  </p:childTnLst>
                                </p:cTn>
                              </p:par>
                              <p:par>
                                <p:cTn id="78" presetID="10" presetClass="entr" presetSubtype="0" fill="hold" grpId="0" nodeType="with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fade">
                                      <p:cBhvr>
                                        <p:cTn id="8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p:txBody>
          <a:bodyPr/>
          <a:lstStyle/>
          <a:p>
            <a:r>
              <a:rPr lang="en-CA" dirty="0"/>
              <a:t>Recommendations</a:t>
            </a:r>
          </a:p>
        </p:txBody>
      </p:sp>
      <p:sp>
        <p:nvSpPr>
          <p:cNvPr id="4" name="Content Placeholder 3">
            <a:extLst>
              <a:ext uri="{FF2B5EF4-FFF2-40B4-BE49-F238E27FC236}">
                <a16:creationId xmlns:a16="http://schemas.microsoft.com/office/drawing/2014/main" id="{C612FEC7-9FD1-43B1-8707-42F8A3CDA880}"/>
              </a:ext>
            </a:extLst>
          </p:cNvPr>
          <p:cNvSpPr>
            <a:spLocks noGrp="1"/>
          </p:cNvSpPr>
          <p:nvPr>
            <p:ph idx="1"/>
          </p:nvPr>
        </p:nvSpPr>
        <p:spPr/>
        <p:txBody>
          <a:bodyPr/>
          <a:lstStyle/>
          <a:p>
            <a:pPr marL="342900" lvl="0" indent="-342900" latinLnBrk="0">
              <a:lnSpc>
                <a:spcPct val="115000"/>
              </a:lnSpc>
              <a:spcBef>
                <a:spcPts val="500"/>
              </a:spcBef>
              <a:buFont typeface="Symbol" panose="05050102010706020507" pitchFamily="18" charset="2"/>
              <a:buChar char=""/>
            </a:pPr>
            <a:r>
              <a:rPr lang="en-CA" dirty="0">
                <a:latin typeface="Calibri" panose="020F0502020204030204" pitchFamily="34" charset="0"/>
                <a:ea typeface="Yu Mincho" panose="02020400000000000000" pitchFamily="18" charset="-128"/>
                <a:cs typeface="Calibri" panose="020F0502020204030204" pitchFamily="34" charset="0"/>
              </a:rPr>
              <a:t>Search for </a:t>
            </a:r>
            <a:r>
              <a:rPr lang="en-CA" sz="2000" dirty="0">
                <a:effectLst/>
                <a:latin typeface="Calibri" panose="020F0502020204030204" pitchFamily="34" charset="0"/>
                <a:ea typeface="Yu Mincho" panose="02020400000000000000" pitchFamily="18" charset="-128"/>
                <a:cs typeface="Calibri" panose="020F0502020204030204" pitchFamily="34" charset="0"/>
              </a:rPr>
              <a:t>Non-TOR players with </a:t>
            </a:r>
          </a:p>
          <a:p>
            <a:pPr marL="778514" lvl="1" indent="-342900" latinLnBrk="0">
              <a:lnSpc>
                <a:spcPct val="115000"/>
              </a:lnSpc>
              <a:spcBef>
                <a:spcPts val="500"/>
              </a:spcBef>
              <a:buFont typeface="Wingdings" panose="05000000000000000000" pitchFamily="2" charset="2"/>
              <a:buChar char="Ø"/>
            </a:pPr>
            <a:r>
              <a:rPr lang="en-CA" sz="2000" i="1" dirty="0">
                <a:solidFill>
                  <a:srgbClr val="87334A"/>
                </a:solidFill>
                <a:latin typeface="Calibri" panose="020F0502020204030204" pitchFamily="34" charset="0"/>
                <a:ea typeface="Yu Mincho" panose="02020400000000000000" pitchFamily="18" charset="-128"/>
                <a:cs typeface="Calibri" panose="020F0502020204030204" pitchFamily="34" charset="0"/>
              </a:rPr>
              <a:t>H</a:t>
            </a:r>
            <a:r>
              <a:rPr lang="en-CA" sz="2000" i="1" dirty="0">
                <a:solidFill>
                  <a:srgbClr val="87334A"/>
                </a:solidFill>
                <a:effectLst/>
                <a:latin typeface="Calibri" panose="020F0502020204030204" pitchFamily="34" charset="0"/>
                <a:ea typeface="Yu Mincho" panose="02020400000000000000" pitchFamily="18" charset="-128"/>
                <a:cs typeface="Calibri" panose="020F0502020204030204" pitchFamily="34" charset="0"/>
              </a:rPr>
              <a:t>igher feature values in Plus/Minus, PER, and PIE compared to their current roster. ​ </a:t>
            </a:r>
            <a:endParaRPr lang="en-CA" sz="2000" i="1" dirty="0">
              <a:solidFill>
                <a:srgbClr val="87334A"/>
              </a:solidFill>
              <a:effectLst/>
              <a:latin typeface="Calibri" panose="020F0502020204030204" pitchFamily="34" charset="0"/>
              <a:ea typeface="Yu Mincho" panose="02020400000000000000" pitchFamily="18" charset="-128"/>
              <a:cs typeface="Times New Roman" panose="02020603050405020304" pitchFamily="18" charset="0"/>
            </a:endParaRPr>
          </a:p>
          <a:p>
            <a:pPr marL="778514" lvl="1" indent="-342900" latinLnBrk="0">
              <a:lnSpc>
                <a:spcPct val="115000"/>
              </a:lnSpc>
              <a:spcBef>
                <a:spcPts val="500"/>
              </a:spcBef>
              <a:buFont typeface="Wingdings" panose="05000000000000000000" pitchFamily="2" charset="2"/>
              <a:buChar char="Ø"/>
            </a:pPr>
            <a:r>
              <a:rPr lang="en-CA" sz="2000" i="1" dirty="0">
                <a:solidFill>
                  <a:srgbClr val="87334A"/>
                </a:solidFill>
                <a:effectLst/>
                <a:latin typeface="Calibri" panose="020F0502020204030204" pitchFamily="34" charset="0"/>
                <a:ea typeface="Yu Mincho" panose="02020400000000000000" pitchFamily="18" charset="-128"/>
                <a:cs typeface="Calibri" panose="020F0502020204030204" pitchFamily="34" charset="0"/>
              </a:rPr>
              <a:t>Field Goal % (FG_PCT) and 3-pointers % (FG3_PCT) for player offensive efficiency.</a:t>
            </a:r>
            <a:endParaRPr lang="en-CA" sz="2000" i="1" dirty="0">
              <a:solidFill>
                <a:srgbClr val="87334A"/>
              </a:solidFill>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latinLnBrk="0">
              <a:lnSpc>
                <a:spcPct val="115000"/>
              </a:lnSpc>
              <a:spcBef>
                <a:spcPts val="500"/>
              </a:spcBef>
              <a:buFont typeface="Symbol" panose="05050102010706020507" pitchFamily="18" charset="2"/>
              <a:buChar char=""/>
            </a:pPr>
            <a:r>
              <a:rPr lang="en-CA" dirty="0">
                <a:latin typeface="Calibri" panose="020F0502020204030204" pitchFamily="34" charset="0"/>
                <a:ea typeface="Yu Mincho" panose="02020400000000000000" pitchFamily="18" charset="-128"/>
                <a:cs typeface="Calibri" panose="020F0502020204030204" pitchFamily="34" charset="0"/>
              </a:rPr>
              <a:t>Non-TOR players selection </a:t>
            </a:r>
            <a:r>
              <a:rPr lang="en-CA" sz="2000" dirty="0">
                <a:effectLst/>
                <a:latin typeface="Calibri" panose="020F0502020204030204" pitchFamily="34" charset="0"/>
                <a:ea typeface="Yu Mincho" panose="02020400000000000000" pitchFamily="18" charset="-128"/>
                <a:cs typeface="Calibri" panose="020F0502020204030204" pitchFamily="34" charset="0"/>
              </a:rPr>
              <a:t>higher important feature values than the average TOR player and a salary below the average of a TOR player.</a:t>
            </a:r>
            <a:endParaRPr lang="en-CA" sz="20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latinLnBrk="0">
              <a:lnSpc>
                <a:spcPct val="115000"/>
              </a:lnSpc>
              <a:spcBef>
                <a:spcPts val="500"/>
              </a:spcBef>
              <a:spcAft>
                <a:spcPts val="1000"/>
              </a:spcAft>
              <a:buFont typeface="Symbol" panose="05050102010706020507" pitchFamily="18" charset="2"/>
              <a:buChar char=""/>
            </a:pPr>
            <a:r>
              <a:rPr lang="en-US" dirty="0">
                <a:latin typeface="Calibri" panose="020F0502020204030204" pitchFamily="34" charset="0"/>
                <a:ea typeface="Yu Mincho" panose="02020400000000000000" pitchFamily="18" charset="-128"/>
                <a:cs typeface="Calibri" panose="020F0502020204030204" pitchFamily="34" charset="0"/>
              </a:rPr>
              <a:t>There is an evidence of underutilization of a selected TOR player</a:t>
            </a:r>
            <a:r>
              <a:rPr lang="en-CA" sz="2000" dirty="0">
                <a:effectLst/>
                <a:latin typeface="Calibri" panose="020F0502020204030204" pitchFamily="34" charset="0"/>
                <a:ea typeface="Yu Mincho" panose="02020400000000000000" pitchFamily="18" charset="-128"/>
                <a:cs typeface="Calibri" panose="020F0502020204030204" pitchFamily="34" charset="0"/>
              </a:rPr>
              <a:t>. We advocate exploring his utilization or replacing him. </a:t>
            </a:r>
            <a:endParaRPr lang="en-CA" sz="2000" dirty="0">
              <a:effectLst/>
              <a:latin typeface="Calibri" panose="020F0502020204030204" pitchFamily="34" charset="0"/>
              <a:ea typeface="Yu Mincho" panose="02020400000000000000" pitchFamily="18" charset="-128"/>
              <a:cs typeface="Times New Roman" panose="02020603050405020304" pitchFamily="18" charset="0"/>
            </a:endParaRPr>
          </a:p>
          <a:p>
            <a:pPr latinLnBrk="0"/>
            <a:endParaRPr lang="en-CA" dirty="0"/>
          </a:p>
        </p:txBody>
      </p:sp>
    </p:spTree>
    <p:extLst>
      <p:ext uri="{BB962C8B-B14F-4D97-AF65-F5344CB8AC3E}">
        <p14:creationId xmlns:p14="http://schemas.microsoft.com/office/powerpoint/2010/main" val="244636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a:xfrm>
            <a:off x="611504" y="190606"/>
            <a:ext cx="10967406" cy="798464"/>
          </a:xfrm>
        </p:spPr>
        <p:txBody>
          <a:bodyPr anchor="ctr">
            <a:normAutofit/>
          </a:bodyPr>
          <a:lstStyle/>
          <a:p>
            <a:r>
              <a:rPr lang="en-CA" dirty="0"/>
              <a:t>Recommendations</a:t>
            </a:r>
          </a:p>
        </p:txBody>
      </p:sp>
      <p:graphicFrame>
        <p:nvGraphicFramePr>
          <p:cNvPr id="8" name="Content Placeholder 3">
            <a:extLst>
              <a:ext uri="{FF2B5EF4-FFF2-40B4-BE49-F238E27FC236}">
                <a16:creationId xmlns:a16="http://schemas.microsoft.com/office/drawing/2014/main" id="{445E831A-BADF-4C54-9B70-EF772D153D98}"/>
              </a:ext>
            </a:extLst>
          </p:cNvPr>
          <p:cNvGraphicFramePr>
            <a:graphicFrameLocks noGrp="1"/>
          </p:cNvGraphicFramePr>
          <p:nvPr>
            <p:ph idx="1"/>
            <p:extLst>
              <p:ext uri="{D42A27DB-BD31-4B8C-83A1-F6EECF244321}">
                <p14:modId xmlns:p14="http://schemas.microsoft.com/office/powerpoint/2010/main" val="3109433412"/>
              </p:ext>
            </p:extLst>
          </p:nvPr>
        </p:nvGraphicFramePr>
        <p:xfrm>
          <a:off x="582614" y="1422783"/>
          <a:ext cx="10967405" cy="48227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8045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graphicEl>
                                              <a:dgm id="{EA07672F-8E97-48BB-9F53-ED606F0747D7}"/>
                                            </p:graphicEl>
                                          </p:spTgt>
                                        </p:tgtEl>
                                        <p:attrNameLst>
                                          <p:attrName>style.visibility</p:attrName>
                                        </p:attrNameLst>
                                      </p:cBhvr>
                                      <p:to>
                                        <p:strVal val="visible"/>
                                      </p:to>
                                    </p:set>
                                    <p:anim calcmode="lin" valueType="num">
                                      <p:cBhvr additive="base">
                                        <p:cTn id="7" dur="500"/>
                                        <p:tgtEl>
                                          <p:spTgt spid="8">
                                            <p:graphicEl>
                                              <a:dgm id="{EA07672F-8E97-48BB-9F53-ED606F0747D7}"/>
                                            </p:graphicEl>
                                          </p:spTgt>
                                        </p:tgtEl>
                                        <p:attrNameLst>
                                          <p:attrName>ppt_y</p:attrName>
                                        </p:attrNameLst>
                                      </p:cBhvr>
                                      <p:tavLst>
                                        <p:tav tm="0">
                                          <p:val>
                                            <p:strVal val="#ppt_y+#ppt_h*1.125000"/>
                                          </p:val>
                                        </p:tav>
                                        <p:tav tm="100000">
                                          <p:val>
                                            <p:strVal val="#ppt_y"/>
                                          </p:val>
                                        </p:tav>
                                      </p:tavLst>
                                    </p:anim>
                                    <p:animEffect transition="in" filter="wipe(up)">
                                      <p:cBhvr>
                                        <p:cTn id="8" dur="500"/>
                                        <p:tgtEl>
                                          <p:spTgt spid="8">
                                            <p:graphicEl>
                                              <a:dgm id="{EA07672F-8E97-48BB-9F53-ED606F0747D7}"/>
                                            </p:graphic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8">
                                            <p:graphicEl>
                                              <a:dgm id="{222EC347-1D45-4B08-8736-853B969018E7}"/>
                                            </p:graphicEl>
                                          </p:spTgt>
                                        </p:tgtEl>
                                        <p:attrNameLst>
                                          <p:attrName>style.visibility</p:attrName>
                                        </p:attrNameLst>
                                      </p:cBhvr>
                                      <p:to>
                                        <p:strVal val="visible"/>
                                      </p:to>
                                    </p:set>
                                    <p:anim calcmode="lin" valueType="num">
                                      <p:cBhvr additive="base">
                                        <p:cTn id="11" dur="500"/>
                                        <p:tgtEl>
                                          <p:spTgt spid="8">
                                            <p:graphicEl>
                                              <a:dgm id="{222EC347-1D45-4B08-8736-853B969018E7}"/>
                                            </p:graphicEl>
                                          </p:spTgt>
                                        </p:tgtEl>
                                        <p:attrNameLst>
                                          <p:attrName>ppt_y</p:attrName>
                                        </p:attrNameLst>
                                      </p:cBhvr>
                                      <p:tavLst>
                                        <p:tav tm="0">
                                          <p:val>
                                            <p:strVal val="#ppt_y+#ppt_h*1.125000"/>
                                          </p:val>
                                        </p:tav>
                                        <p:tav tm="100000">
                                          <p:val>
                                            <p:strVal val="#ppt_y"/>
                                          </p:val>
                                        </p:tav>
                                      </p:tavLst>
                                    </p:anim>
                                    <p:animEffect transition="in" filter="wipe(up)">
                                      <p:cBhvr>
                                        <p:cTn id="12" dur="500"/>
                                        <p:tgtEl>
                                          <p:spTgt spid="8">
                                            <p:graphicEl>
                                              <a:dgm id="{222EC347-1D45-4B08-8736-853B969018E7}"/>
                                            </p:graphic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8">
                                            <p:graphicEl>
                                              <a:dgm id="{856554A3-4C11-471D-8130-D43E4CC57D3E}"/>
                                            </p:graphicEl>
                                          </p:spTgt>
                                        </p:tgtEl>
                                        <p:attrNameLst>
                                          <p:attrName>style.visibility</p:attrName>
                                        </p:attrNameLst>
                                      </p:cBhvr>
                                      <p:to>
                                        <p:strVal val="visible"/>
                                      </p:to>
                                    </p:set>
                                    <p:anim calcmode="lin" valueType="num">
                                      <p:cBhvr additive="base">
                                        <p:cTn id="15" dur="500"/>
                                        <p:tgtEl>
                                          <p:spTgt spid="8">
                                            <p:graphicEl>
                                              <a:dgm id="{856554A3-4C11-471D-8130-D43E4CC57D3E}"/>
                                            </p:graphicEl>
                                          </p:spTgt>
                                        </p:tgtEl>
                                        <p:attrNameLst>
                                          <p:attrName>ppt_y</p:attrName>
                                        </p:attrNameLst>
                                      </p:cBhvr>
                                      <p:tavLst>
                                        <p:tav tm="0">
                                          <p:val>
                                            <p:strVal val="#ppt_y+#ppt_h*1.125000"/>
                                          </p:val>
                                        </p:tav>
                                        <p:tav tm="100000">
                                          <p:val>
                                            <p:strVal val="#ppt_y"/>
                                          </p:val>
                                        </p:tav>
                                      </p:tavLst>
                                    </p:anim>
                                    <p:animEffect transition="in" filter="wipe(up)">
                                      <p:cBhvr>
                                        <p:cTn id="16" dur="500"/>
                                        <p:tgtEl>
                                          <p:spTgt spid="8">
                                            <p:graphicEl>
                                              <a:dgm id="{856554A3-4C11-471D-8130-D43E4CC57D3E}"/>
                                            </p:graphicEl>
                                          </p:spTgt>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8">
                                            <p:graphicEl>
                                              <a:dgm id="{CA058CDF-5CC9-408C-A583-2FB0B5127056}"/>
                                            </p:graphicEl>
                                          </p:spTgt>
                                        </p:tgtEl>
                                        <p:attrNameLst>
                                          <p:attrName>style.visibility</p:attrName>
                                        </p:attrNameLst>
                                      </p:cBhvr>
                                      <p:to>
                                        <p:strVal val="visible"/>
                                      </p:to>
                                    </p:set>
                                    <p:anim calcmode="lin" valueType="num">
                                      <p:cBhvr additive="base">
                                        <p:cTn id="19" dur="500"/>
                                        <p:tgtEl>
                                          <p:spTgt spid="8">
                                            <p:graphicEl>
                                              <a:dgm id="{CA058CDF-5CC9-408C-A583-2FB0B5127056}"/>
                                            </p:graphicEl>
                                          </p:spTgt>
                                        </p:tgtEl>
                                        <p:attrNameLst>
                                          <p:attrName>ppt_y</p:attrName>
                                        </p:attrNameLst>
                                      </p:cBhvr>
                                      <p:tavLst>
                                        <p:tav tm="0">
                                          <p:val>
                                            <p:strVal val="#ppt_y+#ppt_h*1.125000"/>
                                          </p:val>
                                        </p:tav>
                                        <p:tav tm="100000">
                                          <p:val>
                                            <p:strVal val="#ppt_y"/>
                                          </p:val>
                                        </p:tav>
                                      </p:tavLst>
                                    </p:anim>
                                    <p:animEffect transition="in" filter="wipe(up)">
                                      <p:cBhvr>
                                        <p:cTn id="20" dur="500"/>
                                        <p:tgtEl>
                                          <p:spTgt spid="8">
                                            <p:graphicEl>
                                              <a:dgm id="{CA058CDF-5CC9-408C-A583-2FB0B5127056}"/>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8">
                                            <p:graphicEl>
                                              <a:dgm id="{DB9BD405-0E9D-4346-860F-B6E3D0663164}"/>
                                            </p:graphicEl>
                                          </p:spTgt>
                                        </p:tgtEl>
                                        <p:attrNameLst>
                                          <p:attrName>style.visibility</p:attrName>
                                        </p:attrNameLst>
                                      </p:cBhvr>
                                      <p:to>
                                        <p:strVal val="visible"/>
                                      </p:to>
                                    </p:set>
                                    <p:anim calcmode="lin" valueType="num">
                                      <p:cBhvr additive="base">
                                        <p:cTn id="25" dur="500"/>
                                        <p:tgtEl>
                                          <p:spTgt spid="8">
                                            <p:graphicEl>
                                              <a:dgm id="{DB9BD405-0E9D-4346-860F-B6E3D0663164}"/>
                                            </p:graphicEl>
                                          </p:spTgt>
                                        </p:tgtEl>
                                        <p:attrNameLst>
                                          <p:attrName>ppt_y</p:attrName>
                                        </p:attrNameLst>
                                      </p:cBhvr>
                                      <p:tavLst>
                                        <p:tav tm="0">
                                          <p:val>
                                            <p:strVal val="#ppt_y+#ppt_h*1.125000"/>
                                          </p:val>
                                        </p:tav>
                                        <p:tav tm="100000">
                                          <p:val>
                                            <p:strVal val="#ppt_y"/>
                                          </p:val>
                                        </p:tav>
                                      </p:tavLst>
                                    </p:anim>
                                    <p:animEffect transition="in" filter="wipe(up)">
                                      <p:cBhvr>
                                        <p:cTn id="26" dur="500"/>
                                        <p:tgtEl>
                                          <p:spTgt spid="8">
                                            <p:graphicEl>
                                              <a:dgm id="{DB9BD405-0E9D-4346-860F-B6E3D0663164}"/>
                                            </p:graphicEl>
                                          </p:spTgt>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8">
                                            <p:graphicEl>
                                              <a:dgm id="{3A46AA32-0A5C-4418-A147-D85C416E2D5F}"/>
                                            </p:graphicEl>
                                          </p:spTgt>
                                        </p:tgtEl>
                                        <p:attrNameLst>
                                          <p:attrName>style.visibility</p:attrName>
                                        </p:attrNameLst>
                                      </p:cBhvr>
                                      <p:to>
                                        <p:strVal val="visible"/>
                                      </p:to>
                                    </p:set>
                                    <p:anim calcmode="lin" valueType="num">
                                      <p:cBhvr additive="base">
                                        <p:cTn id="29" dur="500"/>
                                        <p:tgtEl>
                                          <p:spTgt spid="8">
                                            <p:graphicEl>
                                              <a:dgm id="{3A46AA32-0A5C-4418-A147-D85C416E2D5F}"/>
                                            </p:graphicEl>
                                          </p:spTgt>
                                        </p:tgtEl>
                                        <p:attrNameLst>
                                          <p:attrName>ppt_y</p:attrName>
                                        </p:attrNameLst>
                                      </p:cBhvr>
                                      <p:tavLst>
                                        <p:tav tm="0">
                                          <p:val>
                                            <p:strVal val="#ppt_y+#ppt_h*1.125000"/>
                                          </p:val>
                                        </p:tav>
                                        <p:tav tm="100000">
                                          <p:val>
                                            <p:strVal val="#ppt_y"/>
                                          </p:val>
                                        </p:tav>
                                      </p:tavLst>
                                    </p:anim>
                                    <p:animEffect transition="in" filter="wipe(up)">
                                      <p:cBhvr>
                                        <p:cTn id="30" dur="500"/>
                                        <p:tgtEl>
                                          <p:spTgt spid="8">
                                            <p:graphicEl>
                                              <a:dgm id="{3A46AA32-0A5C-4418-A147-D85C416E2D5F}"/>
                                            </p:graphicEl>
                                          </p:spTgt>
                                        </p:tgtEl>
                                      </p:cBhvr>
                                    </p:animEffect>
                                  </p:childTnLst>
                                </p:cTn>
                              </p:par>
                              <p:par>
                                <p:cTn id="31" presetID="12" presetClass="entr" presetSubtype="4" fill="hold" grpId="0" nodeType="withEffect">
                                  <p:stCondLst>
                                    <p:cond delay="0"/>
                                  </p:stCondLst>
                                  <p:childTnLst>
                                    <p:set>
                                      <p:cBhvr>
                                        <p:cTn id="32" dur="1" fill="hold">
                                          <p:stCondLst>
                                            <p:cond delay="0"/>
                                          </p:stCondLst>
                                        </p:cTn>
                                        <p:tgtEl>
                                          <p:spTgt spid="8">
                                            <p:graphicEl>
                                              <a:dgm id="{41B41A29-0FF0-47AE-94A0-DAC93796D496}"/>
                                            </p:graphicEl>
                                          </p:spTgt>
                                        </p:tgtEl>
                                        <p:attrNameLst>
                                          <p:attrName>style.visibility</p:attrName>
                                        </p:attrNameLst>
                                      </p:cBhvr>
                                      <p:to>
                                        <p:strVal val="visible"/>
                                      </p:to>
                                    </p:set>
                                    <p:anim calcmode="lin" valueType="num">
                                      <p:cBhvr additive="base">
                                        <p:cTn id="33" dur="500"/>
                                        <p:tgtEl>
                                          <p:spTgt spid="8">
                                            <p:graphicEl>
                                              <a:dgm id="{41B41A29-0FF0-47AE-94A0-DAC93796D496}"/>
                                            </p:graphicEl>
                                          </p:spTgt>
                                        </p:tgtEl>
                                        <p:attrNameLst>
                                          <p:attrName>ppt_y</p:attrName>
                                        </p:attrNameLst>
                                      </p:cBhvr>
                                      <p:tavLst>
                                        <p:tav tm="0">
                                          <p:val>
                                            <p:strVal val="#ppt_y+#ppt_h*1.125000"/>
                                          </p:val>
                                        </p:tav>
                                        <p:tav tm="100000">
                                          <p:val>
                                            <p:strVal val="#ppt_y"/>
                                          </p:val>
                                        </p:tav>
                                      </p:tavLst>
                                    </p:anim>
                                    <p:animEffect transition="in" filter="wipe(up)">
                                      <p:cBhvr>
                                        <p:cTn id="34" dur="500"/>
                                        <p:tgtEl>
                                          <p:spTgt spid="8">
                                            <p:graphicEl>
                                              <a:dgm id="{41B41A29-0FF0-47AE-94A0-DAC93796D496}"/>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4" fill="hold" grpId="0" nodeType="clickEffect">
                                  <p:stCondLst>
                                    <p:cond delay="0"/>
                                  </p:stCondLst>
                                  <p:childTnLst>
                                    <p:set>
                                      <p:cBhvr>
                                        <p:cTn id="38" dur="1" fill="hold">
                                          <p:stCondLst>
                                            <p:cond delay="0"/>
                                          </p:stCondLst>
                                        </p:cTn>
                                        <p:tgtEl>
                                          <p:spTgt spid="8">
                                            <p:graphicEl>
                                              <a:dgm id="{89544D4A-AFDB-4596-95D6-5E008EEEFB7F}"/>
                                            </p:graphicEl>
                                          </p:spTgt>
                                        </p:tgtEl>
                                        <p:attrNameLst>
                                          <p:attrName>style.visibility</p:attrName>
                                        </p:attrNameLst>
                                      </p:cBhvr>
                                      <p:to>
                                        <p:strVal val="visible"/>
                                      </p:to>
                                    </p:set>
                                    <p:anim calcmode="lin" valueType="num">
                                      <p:cBhvr additive="base">
                                        <p:cTn id="39" dur="500"/>
                                        <p:tgtEl>
                                          <p:spTgt spid="8">
                                            <p:graphicEl>
                                              <a:dgm id="{89544D4A-AFDB-4596-95D6-5E008EEEFB7F}"/>
                                            </p:graphicEl>
                                          </p:spTgt>
                                        </p:tgtEl>
                                        <p:attrNameLst>
                                          <p:attrName>ppt_y</p:attrName>
                                        </p:attrNameLst>
                                      </p:cBhvr>
                                      <p:tavLst>
                                        <p:tav tm="0">
                                          <p:val>
                                            <p:strVal val="#ppt_y+#ppt_h*1.125000"/>
                                          </p:val>
                                        </p:tav>
                                        <p:tav tm="100000">
                                          <p:val>
                                            <p:strVal val="#ppt_y"/>
                                          </p:val>
                                        </p:tav>
                                      </p:tavLst>
                                    </p:anim>
                                    <p:animEffect transition="in" filter="wipe(up)">
                                      <p:cBhvr>
                                        <p:cTn id="40" dur="500"/>
                                        <p:tgtEl>
                                          <p:spTgt spid="8">
                                            <p:graphicEl>
                                              <a:dgm id="{89544D4A-AFDB-4596-95D6-5E008EEEFB7F}"/>
                                            </p:graphicEl>
                                          </p:spTgt>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8">
                                            <p:graphicEl>
                                              <a:dgm id="{2512FBC7-85C6-47A9-BA75-2D5BFF4FBE97}"/>
                                            </p:graphicEl>
                                          </p:spTgt>
                                        </p:tgtEl>
                                        <p:attrNameLst>
                                          <p:attrName>style.visibility</p:attrName>
                                        </p:attrNameLst>
                                      </p:cBhvr>
                                      <p:to>
                                        <p:strVal val="visible"/>
                                      </p:to>
                                    </p:set>
                                    <p:anim calcmode="lin" valueType="num">
                                      <p:cBhvr additive="base">
                                        <p:cTn id="43" dur="500"/>
                                        <p:tgtEl>
                                          <p:spTgt spid="8">
                                            <p:graphicEl>
                                              <a:dgm id="{2512FBC7-85C6-47A9-BA75-2D5BFF4FBE97}"/>
                                            </p:graphicEl>
                                          </p:spTgt>
                                        </p:tgtEl>
                                        <p:attrNameLst>
                                          <p:attrName>ppt_y</p:attrName>
                                        </p:attrNameLst>
                                      </p:cBhvr>
                                      <p:tavLst>
                                        <p:tav tm="0">
                                          <p:val>
                                            <p:strVal val="#ppt_y+#ppt_h*1.125000"/>
                                          </p:val>
                                        </p:tav>
                                        <p:tav tm="100000">
                                          <p:val>
                                            <p:strVal val="#ppt_y"/>
                                          </p:val>
                                        </p:tav>
                                      </p:tavLst>
                                    </p:anim>
                                    <p:animEffect transition="in" filter="wipe(up)">
                                      <p:cBhvr>
                                        <p:cTn id="44" dur="500"/>
                                        <p:tgtEl>
                                          <p:spTgt spid="8">
                                            <p:graphicEl>
                                              <a:dgm id="{2512FBC7-85C6-47A9-BA75-2D5BFF4FBE97}"/>
                                            </p:graphicEl>
                                          </p:spTgt>
                                        </p:tgtEl>
                                      </p:cBhvr>
                                    </p:animEffect>
                                  </p:childTnLst>
                                </p:cTn>
                              </p:par>
                              <p:par>
                                <p:cTn id="45" presetID="12" presetClass="entr" presetSubtype="4" fill="hold" grpId="0" nodeType="withEffect">
                                  <p:stCondLst>
                                    <p:cond delay="0"/>
                                  </p:stCondLst>
                                  <p:childTnLst>
                                    <p:set>
                                      <p:cBhvr>
                                        <p:cTn id="46" dur="1" fill="hold">
                                          <p:stCondLst>
                                            <p:cond delay="0"/>
                                          </p:stCondLst>
                                        </p:cTn>
                                        <p:tgtEl>
                                          <p:spTgt spid="8">
                                            <p:graphicEl>
                                              <a:dgm id="{C61A6446-7C2D-48CC-A570-5ACE9354BB96}"/>
                                            </p:graphicEl>
                                          </p:spTgt>
                                        </p:tgtEl>
                                        <p:attrNameLst>
                                          <p:attrName>style.visibility</p:attrName>
                                        </p:attrNameLst>
                                      </p:cBhvr>
                                      <p:to>
                                        <p:strVal val="visible"/>
                                      </p:to>
                                    </p:set>
                                    <p:anim calcmode="lin" valueType="num">
                                      <p:cBhvr additive="base">
                                        <p:cTn id="47" dur="500"/>
                                        <p:tgtEl>
                                          <p:spTgt spid="8">
                                            <p:graphicEl>
                                              <a:dgm id="{C61A6446-7C2D-48CC-A570-5ACE9354BB96}"/>
                                            </p:graphicEl>
                                          </p:spTgt>
                                        </p:tgtEl>
                                        <p:attrNameLst>
                                          <p:attrName>ppt_y</p:attrName>
                                        </p:attrNameLst>
                                      </p:cBhvr>
                                      <p:tavLst>
                                        <p:tav tm="0">
                                          <p:val>
                                            <p:strVal val="#ppt_y+#ppt_h*1.125000"/>
                                          </p:val>
                                        </p:tav>
                                        <p:tav tm="100000">
                                          <p:val>
                                            <p:strVal val="#ppt_y"/>
                                          </p:val>
                                        </p:tav>
                                      </p:tavLst>
                                    </p:anim>
                                    <p:animEffect transition="in" filter="wipe(up)">
                                      <p:cBhvr>
                                        <p:cTn id="48" dur="500"/>
                                        <p:tgtEl>
                                          <p:spTgt spid="8">
                                            <p:graphicEl>
                                              <a:dgm id="{C61A6446-7C2D-48CC-A570-5ACE9354BB96}"/>
                                            </p:graphicEl>
                                          </p:spTgt>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4" fill="hold" grpId="0" nodeType="clickEffect">
                                  <p:stCondLst>
                                    <p:cond delay="0"/>
                                  </p:stCondLst>
                                  <p:childTnLst>
                                    <p:set>
                                      <p:cBhvr>
                                        <p:cTn id="52" dur="1" fill="hold">
                                          <p:stCondLst>
                                            <p:cond delay="0"/>
                                          </p:stCondLst>
                                        </p:cTn>
                                        <p:tgtEl>
                                          <p:spTgt spid="8">
                                            <p:graphicEl>
                                              <a:dgm id="{F0DC111A-8CF6-4F9E-909E-0028DDFFF7C8}"/>
                                            </p:graphicEl>
                                          </p:spTgt>
                                        </p:tgtEl>
                                        <p:attrNameLst>
                                          <p:attrName>style.visibility</p:attrName>
                                        </p:attrNameLst>
                                      </p:cBhvr>
                                      <p:to>
                                        <p:strVal val="visible"/>
                                      </p:to>
                                    </p:set>
                                    <p:anim calcmode="lin" valueType="num">
                                      <p:cBhvr additive="base">
                                        <p:cTn id="53" dur="500"/>
                                        <p:tgtEl>
                                          <p:spTgt spid="8">
                                            <p:graphicEl>
                                              <a:dgm id="{F0DC111A-8CF6-4F9E-909E-0028DDFFF7C8}"/>
                                            </p:graphicEl>
                                          </p:spTgt>
                                        </p:tgtEl>
                                        <p:attrNameLst>
                                          <p:attrName>ppt_y</p:attrName>
                                        </p:attrNameLst>
                                      </p:cBhvr>
                                      <p:tavLst>
                                        <p:tav tm="0">
                                          <p:val>
                                            <p:strVal val="#ppt_y+#ppt_h*1.125000"/>
                                          </p:val>
                                        </p:tav>
                                        <p:tav tm="100000">
                                          <p:val>
                                            <p:strVal val="#ppt_y"/>
                                          </p:val>
                                        </p:tav>
                                      </p:tavLst>
                                    </p:anim>
                                    <p:animEffect transition="in" filter="wipe(up)">
                                      <p:cBhvr>
                                        <p:cTn id="54" dur="500"/>
                                        <p:tgtEl>
                                          <p:spTgt spid="8">
                                            <p:graphicEl>
                                              <a:dgm id="{F0DC111A-8CF6-4F9E-909E-0028DDFFF7C8}"/>
                                            </p:graphicEl>
                                          </p:spTgt>
                                        </p:tgtEl>
                                      </p:cBhvr>
                                    </p:animEffect>
                                  </p:childTnLst>
                                </p:cTn>
                              </p:par>
                              <p:par>
                                <p:cTn id="55" presetID="12" presetClass="entr" presetSubtype="4" fill="hold" grpId="0" nodeType="withEffect">
                                  <p:stCondLst>
                                    <p:cond delay="0"/>
                                  </p:stCondLst>
                                  <p:childTnLst>
                                    <p:set>
                                      <p:cBhvr>
                                        <p:cTn id="56" dur="1" fill="hold">
                                          <p:stCondLst>
                                            <p:cond delay="0"/>
                                          </p:stCondLst>
                                        </p:cTn>
                                        <p:tgtEl>
                                          <p:spTgt spid="8">
                                            <p:graphicEl>
                                              <a:dgm id="{40DAE0C2-1123-432C-9465-254518161D19}"/>
                                            </p:graphicEl>
                                          </p:spTgt>
                                        </p:tgtEl>
                                        <p:attrNameLst>
                                          <p:attrName>style.visibility</p:attrName>
                                        </p:attrNameLst>
                                      </p:cBhvr>
                                      <p:to>
                                        <p:strVal val="visible"/>
                                      </p:to>
                                    </p:set>
                                    <p:anim calcmode="lin" valueType="num">
                                      <p:cBhvr additive="base">
                                        <p:cTn id="57" dur="500"/>
                                        <p:tgtEl>
                                          <p:spTgt spid="8">
                                            <p:graphicEl>
                                              <a:dgm id="{40DAE0C2-1123-432C-9465-254518161D19}"/>
                                            </p:graphicEl>
                                          </p:spTgt>
                                        </p:tgtEl>
                                        <p:attrNameLst>
                                          <p:attrName>ppt_y</p:attrName>
                                        </p:attrNameLst>
                                      </p:cBhvr>
                                      <p:tavLst>
                                        <p:tav tm="0">
                                          <p:val>
                                            <p:strVal val="#ppt_y+#ppt_h*1.125000"/>
                                          </p:val>
                                        </p:tav>
                                        <p:tav tm="100000">
                                          <p:val>
                                            <p:strVal val="#ppt_y"/>
                                          </p:val>
                                        </p:tav>
                                      </p:tavLst>
                                    </p:anim>
                                    <p:animEffect transition="in" filter="wipe(up)">
                                      <p:cBhvr>
                                        <p:cTn id="58" dur="500"/>
                                        <p:tgtEl>
                                          <p:spTgt spid="8">
                                            <p:graphicEl>
                                              <a:dgm id="{40DAE0C2-1123-432C-9465-254518161D19}"/>
                                            </p:graphicEl>
                                          </p:spTgt>
                                        </p:tgtEl>
                                      </p:cBhvr>
                                    </p:animEffect>
                                  </p:childTnLst>
                                </p:cTn>
                              </p:par>
                              <p:par>
                                <p:cTn id="59" presetID="12" presetClass="entr" presetSubtype="4" fill="hold" grpId="0" nodeType="withEffect">
                                  <p:stCondLst>
                                    <p:cond delay="0"/>
                                  </p:stCondLst>
                                  <p:childTnLst>
                                    <p:set>
                                      <p:cBhvr>
                                        <p:cTn id="60" dur="1" fill="hold">
                                          <p:stCondLst>
                                            <p:cond delay="0"/>
                                          </p:stCondLst>
                                        </p:cTn>
                                        <p:tgtEl>
                                          <p:spTgt spid="8">
                                            <p:graphicEl>
                                              <a:dgm id="{D821049A-4314-4BAC-86C8-99F18094B000}"/>
                                            </p:graphicEl>
                                          </p:spTgt>
                                        </p:tgtEl>
                                        <p:attrNameLst>
                                          <p:attrName>style.visibility</p:attrName>
                                        </p:attrNameLst>
                                      </p:cBhvr>
                                      <p:to>
                                        <p:strVal val="visible"/>
                                      </p:to>
                                    </p:set>
                                    <p:anim calcmode="lin" valueType="num">
                                      <p:cBhvr additive="base">
                                        <p:cTn id="61" dur="500"/>
                                        <p:tgtEl>
                                          <p:spTgt spid="8">
                                            <p:graphicEl>
                                              <a:dgm id="{D821049A-4314-4BAC-86C8-99F18094B000}"/>
                                            </p:graphicEl>
                                          </p:spTgt>
                                        </p:tgtEl>
                                        <p:attrNameLst>
                                          <p:attrName>ppt_y</p:attrName>
                                        </p:attrNameLst>
                                      </p:cBhvr>
                                      <p:tavLst>
                                        <p:tav tm="0">
                                          <p:val>
                                            <p:strVal val="#ppt_y+#ppt_h*1.125000"/>
                                          </p:val>
                                        </p:tav>
                                        <p:tav tm="100000">
                                          <p:val>
                                            <p:strVal val="#ppt_y"/>
                                          </p:val>
                                        </p:tav>
                                      </p:tavLst>
                                    </p:anim>
                                    <p:animEffect transition="in" filter="wipe(up)">
                                      <p:cBhvr>
                                        <p:cTn id="62" dur="500"/>
                                        <p:tgtEl>
                                          <p:spTgt spid="8">
                                            <p:graphicEl>
                                              <a:dgm id="{D821049A-4314-4BAC-86C8-99F18094B00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p:txBody>
          <a:bodyPr/>
          <a:lstStyle/>
          <a:p>
            <a:r>
              <a:rPr lang="en-CA" dirty="0"/>
              <a:t>Players Evaluation</a:t>
            </a:r>
          </a:p>
        </p:txBody>
      </p:sp>
      <p:pic>
        <p:nvPicPr>
          <p:cNvPr id="5" name="Content Placeholder 4">
            <a:extLst>
              <a:ext uri="{FF2B5EF4-FFF2-40B4-BE49-F238E27FC236}">
                <a16:creationId xmlns:a16="http://schemas.microsoft.com/office/drawing/2014/main" id="{9E965DA8-2309-42A3-B67D-7B545B1BE0C5}"/>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14980" y="1752600"/>
            <a:ext cx="6959600" cy="4894580"/>
          </a:xfrm>
          <a:prstGeom prst="rect">
            <a:avLst/>
          </a:prstGeom>
          <a:noFill/>
          <a:ln>
            <a:noFill/>
          </a:ln>
        </p:spPr>
      </p:pic>
      <p:sp>
        <p:nvSpPr>
          <p:cNvPr id="7" name="TextBox 6">
            <a:extLst>
              <a:ext uri="{FF2B5EF4-FFF2-40B4-BE49-F238E27FC236}">
                <a16:creationId xmlns:a16="http://schemas.microsoft.com/office/drawing/2014/main" id="{0F5DDDFB-4942-4F6F-A966-ED7893037191}"/>
              </a:ext>
            </a:extLst>
          </p:cNvPr>
          <p:cNvSpPr txBox="1"/>
          <p:nvPr/>
        </p:nvSpPr>
        <p:spPr>
          <a:xfrm>
            <a:off x="4953000" y="1290933"/>
            <a:ext cx="690189" cy="461665"/>
          </a:xfrm>
          <a:prstGeom prst="rect">
            <a:avLst/>
          </a:prstGeom>
          <a:noFill/>
        </p:spPr>
        <p:txBody>
          <a:bodyPr wrap="none" rtlCol="0">
            <a:spAutoFit/>
          </a:bodyPr>
          <a:lstStyle/>
          <a:p>
            <a:r>
              <a:rPr lang="en-US" sz="2400" b="1" i="1" dirty="0">
                <a:solidFill>
                  <a:srgbClr val="87334A"/>
                </a:solidFill>
              </a:rPr>
              <a:t>TOR</a:t>
            </a:r>
            <a:endParaRPr lang="en-CA" sz="2400" b="1" i="1" dirty="0">
              <a:solidFill>
                <a:srgbClr val="87334A"/>
              </a:solidFill>
            </a:endParaRPr>
          </a:p>
        </p:txBody>
      </p:sp>
      <p:sp>
        <p:nvSpPr>
          <p:cNvPr id="3" name="Right Bracket 2">
            <a:extLst>
              <a:ext uri="{FF2B5EF4-FFF2-40B4-BE49-F238E27FC236}">
                <a16:creationId xmlns:a16="http://schemas.microsoft.com/office/drawing/2014/main" id="{24A13351-34E1-427C-A0C9-E0EF8D7A48C9}"/>
              </a:ext>
            </a:extLst>
          </p:cNvPr>
          <p:cNvSpPr/>
          <p:nvPr/>
        </p:nvSpPr>
        <p:spPr>
          <a:xfrm rot="16200000">
            <a:off x="5225469" y="527634"/>
            <a:ext cx="400109" cy="2850041"/>
          </a:xfrm>
          <a:prstGeom prst="righ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588468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904621" y="1014684"/>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Limitations</a:t>
            </a:r>
            <a:endParaRPr lang="ko-KR" altLang="en-US" sz="44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5073709" y="1717396"/>
            <a:ext cx="5450900" cy="4031873"/>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defRPr/>
            </a:pPr>
            <a:r>
              <a:rPr lang="en-US" altLang="ko-KR" sz="3000" i="1" dirty="0">
                <a:solidFill>
                  <a:srgbClr val="575757"/>
                </a:solidFill>
                <a:latin typeface="+mj-lt"/>
              </a:rPr>
              <a:t>Toronto Raptors only</a:t>
            </a:r>
          </a:p>
          <a:p>
            <a:pPr marL="342900" indent="-342900">
              <a:buFont typeface="Arial" panose="020B0604020202020204" pitchFamily="34" charset="0"/>
              <a:buChar char="•"/>
              <a:defRPr/>
            </a:pPr>
            <a:r>
              <a:rPr lang="en-US" altLang="ko-KR" sz="3000" i="1" dirty="0">
                <a:solidFill>
                  <a:srgbClr val="575757"/>
                </a:solidFill>
                <a:latin typeface="+mj-lt"/>
              </a:rPr>
              <a:t>Qualitative factors</a:t>
            </a:r>
          </a:p>
          <a:p>
            <a:pPr marL="955045" lvl="1" indent="-457200">
              <a:buSzPct val="80000"/>
              <a:buFont typeface="Arial" panose="020B0604020202020204" pitchFamily="34" charset="0"/>
              <a:buChar char="•"/>
              <a:defRPr/>
            </a:pPr>
            <a:r>
              <a:rPr lang="en-US" altLang="ko-KR" sz="2800" i="1" dirty="0">
                <a:solidFill>
                  <a:srgbClr val="575757"/>
                </a:solidFill>
                <a:latin typeface="+mj-lt"/>
              </a:rPr>
              <a:t>Health</a:t>
            </a:r>
          </a:p>
          <a:p>
            <a:pPr marL="955045" lvl="1" indent="-457200">
              <a:buSzPct val="80000"/>
              <a:buFont typeface="Arial" panose="020B0604020202020204" pitchFamily="34" charset="0"/>
              <a:buChar char="•"/>
              <a:defRPr/>
            </a:pPr>
            <a:r>
              <a:rPr lang="en-US" altLang="ko-KR" sz="2800" i="1" dirty="0">
                <a:solidFill>
                  <a:srgbClr val="575757"/>
                </a:solidFill>
                <a:latin typeface="+mj-lt"/>
              </a:rPr>
              <a:t>Rapport with the team</a:t>
            </a:r>
          </a:p>
          <a:p>
            <a:pPr marL="955045" lvl="1" indent="-457200">
              <a:buSzPct val="80000"/>
              <a:buFont typeface="Arial" panose="020B0604020202020204" pitchFamily="34" charset="0"/>
              <a:buChar char="•"/>
              <a:defRPr/>
            </a:pPr>
            <a:r>
              <a:rPr lang="en-US" altLang="ko-KR" sz="2800" i="1" dirty="0">
                <a:solidFill>
                  <a:srgbClr val="575757"/>
                </a:solidFill>
                <a:latin typeface="+mj-lt"/>
              </a:rPr>
              <a:t>Satisfaction with the coaching</a:t>
            </a:r>
          </a:p>
          <a:p>
            <a:pPr marL="955045" lvl="1" indent="-457200">
              <a:buSzPct val="80000"/>
              <a:buFont typeface="Arial" panose="020B0604020202020204" pitchFamily="34" charset="0"/>
              <a:buChar char="•"/>
              <a:defRPr/>
            </a:pPr>
            <a:r>
              <a:rPr lang="en-US" altLang="ko-KR" sz="2800" i="1" dirty="0">
                <a:solidFill>
                  <a:srgbClr val="575757"/>
                </a:solidFill>
                <a:latin typeface="+mj-lt"/>
              </a:rPr>
              <a:t>Placement in the games</a:t>
            </a:r>
          </a:p>
          <a:p>
            <a:pPr marL="955045" lvl="1" indent="-457200">
              <a:buSzPct val="80000"/>
              <a:buFont typeface="Arial" panose="020B0604020202020204" pitchFamily="34" charset="0"/>
              <a:buChar char="•"/>
              <a:defRPr/>
            </a:pPr>
            <a:r>
              <a:rPr lang="en-US" altLang="ko-KR" sz="2800" i="1" dirty="0">
                <a:solidFill>
                  <a:srgbClr val="575757"/>
                </a:solidFill>
                <a:latin typeface="+mj-lt"/>
              </a:rPr>
              <a:t>Happiness with the contract</a:t>
            </a:r>
          </a:p>
          <a:p>
            <a:pPr marL="955045" lvl="1" indent="-457200">
              <a:buSzPct val="80000"/>
              <a:buFont typeface="Arial" panose="020B0604020202020204" pitchFamily="34" charset="0"/>
              <a:buChar char="•"/>
              <a:defRPr/>
            </a:pPr>
            <a:r>
              <a:rPr lang="en-US" altLang="ko-KR" sz="2800" i="1" dirty="0">
                <a:solidFill>
                  <a:srgbClr val="575757"/>
                </a:solidFill>
                <a:latin typeface="+mj-lt"/>
              </a:rPr>
              <a:t>Personal life</a:t>
            </a:r>
            <a:endParaRPr lang="en-US" altLang="ko-KR" sz="1800" b="1" i="1" dirty="0">
              <a:solidFill>
                <a:srgbClr val="575757"/>
              </a:solidFill>
              <a:latin typeface="+mj-lt"/>
            </a:endParaRPr>
          </a:p>
        </p:txBody>
      </p:sp>
    </p:spTree>
    <p:extLst>
      <p:ext uri="{BB962C8B-B14F-4D97-AF65-F5344CB8AC3E}">
        <p14:creationId xmlns:p14="http://schemas.microsoft.com/office/powerpoint/2010/main" val="311825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fade">
                                      <p:cBhvr>
                                        <p:cTn id="7" dur="500"/>
                                        <p:tgtEl>
                                          <p:spTgt spid="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xEl>
                                              <p:pRg st="1" end="1"/>
                                            </p:txEl>
                                          </p:spTgt>
                                        </p:tgtEl>
                                        <p:attrNameLst>
                                          <p:attrName>style.visibility</p:attrName>
                                        </p:attrNameLst>
                                      </p:cBhvr>
                                      <p:to>
                                        <p:strVal val="visible"/>
                                      </p:to>
                                    </p:set>
                                    <p:animEffect transition="in" filter="fade">
                                      <p:cBhvr>
                                        <p:cTn id="12" dur="500"/>
                                        <p:tgtEl>
                                          <p:spTgt spid="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xEl>
                                              <p:pRg st="2" end="2"/>
                                            </p:txEl>
                                          </p:spTgt>
                                        </p:tgtEl>
                                        <p:attrNameLst>
                                          <p:attrName>style.visibility</p:attrName>
                                        </p:attrNameLst>
                                      </p:cBhvr>
                                      <p:to>
                                        <p:strVal val="visible"/>
                                      </p:to>
                                    </p:set>
                                    <p:animEffect transition="in" filter="fade">
                                      <p:cBhvr>
                                        <p:cTn id="17" dur="500"/>
                                        <p:tgtEl>
                                          <p:spTgt spid="47">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7">
                                            <p:txEl>
                                              <p:pRg st="3" end="3"/>
                                            </p:txEl>
                                          </p:spTgt>
                                        </p:tgtEl>
                                        <p:attrNameLst>
                                          <p:attrName>style.visibility</p:attrName>
                                        </p:attrNameLst>
                                      </p:cBhvr>
                                      <p:to>
                                        <p:strVal val="visible"/>
                                      </p:to>
                                    </p:set>
                                    <p:animEffect transition="in" filter="fade">
                                      <p:cBhvr>
                                        <p:cTn id="20" dur="500"/>
                                        <p:tgtEl>
                                          <p:spTgt spid="47">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7">
                                            <p:txEl>
                                              <p:pRg st="4" end="4"/>
                                            </p:txEl>
                                          </p:spTgt>
                                        </p:tgtEl>
                                        <p:attrNameLst>
                                          <p:attrName>style.visibility</p:attrName>
                                        </p:attrNameLst>
                                      </p:cBhvr>
                                      <p:to>
                                        <p:strVal val="visible"/>
                                      </p:to>
                                    </p:set>
                                    <p:animEffect transition="in" filter="fade">
                                      <p:cBhvr>
                                        <p:cTn id="23" dur="500"/>
                                        <p:tgtEl>
                                          <p:spTgt spid="47">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xEl>
                                              <p:pRg st="5" end="5"/>
                                            </p:txEl>
                                          </p:spTgt>
                                        </p:tgtEl>
                                        <p:attrNameLst>
                                          <p:attrName>style.visibility</p:attrName>
                                        </p:attrNameLst>
                                      </p:cBhvr>
                                      <p:to>
                                        <p:strVal val="visible"/>
                                      </p:to>
                                    </p:set>
                                    <p:animEffect transition="in" filter="fade">
                                      <p:cBhvr>
                                        <p:cTn id="26" dur="500"/>
                                        <p:tgtEl>
                                          <p:spTgt spid="47">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7">
                                            <p:txEl>
                                              <p:pRg st="6" end="6"/>
                                            </p:txEl>
                                          </p:spTgt>
                                        </p:tgtEl>
                                        <p:attrNameLst>
                                          <p:attrName>style.visibility</p:attrName>
                                        </p:attrNameLst>
                                      </p:cBhvr>
                                      <p:to>
                                        <p:strVal val="visible"/>
                                      </p:to>
                                    </p:set>
                                    <p:animEffect transition="in" filter="fade">
                                      <p:cBhvr>
                                        <p:cTn id="29" dur="500"/>
                                        <p:tgtEl>
                                          <p:spTgt spid="47">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7">
                                            <p:txEl>
                                              <p:pRg st="7" end="7"/>
                                            </p:txEl>
                                          </p:spTgt>
                                        </p:tgtEl>
                                        <p:attrNameLst>
                                          <p:attrName>style.visibility</p:attrName>
                                        </p:attrNameLst>
                                      </p:cBhvr>
                                      <p:to>
                                        <p:strVal val="visible"/>
                                      </p:to>
                                    </p:set>
                                    <p:animEffect transition="in" filter="fade">
                                      <p:cBhvr>
                                        <p:cTn id="32" dur="500"/>
                                        <p:tgtEl>
                                          <p:spTgt spid="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622" y="1845618"/>
            <a:ext cx="682696" cy="69488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D85255-C6E7-4492-98F7-628018AFD4F3}"/>
              </a:ext>
            </a:extLst>
          </p:cNvPr>
          <p:cNvSpPr>
            <a:spLocks noGrp="1"/>
          </p:cNvSpPr>
          <p:nvPr>
            <p:ph type="title"/>
          </p:nvPr>
        </p:nvSpPr>
        <p:spPr/>
        <p:txBody>
          <a:bodyPr/>
          <a:lstStyle/>
          <a:p>
            <a:r>
              <a:rPr lang="en-US" dirty="0"/>
              <a:t>BLANK Delete everything from this slide onwards</a:t>
            </a:r>
            <a:endParaRPr lang="en-CA" dirty="0"/>
          </a:p>
        </p:txBody>
      </p:sp>
      <p:sp>
        <p:nvSpPr>
          <p:cNvPr id="4" name="Content Placeholder 3">
            <a:extLst>
              <a:ext uri="{FF2B5EF4-FFF2-40B4-BE49-F238E27FC236}">
                <a16:creationId xmlns:a16="http://schemas.microsoft.com/office/drawing/2014/main" id="{77EE79BB-5D0B-4DC3-8784-ACF97270A4F8}"/>
              </a:ext>
            </a:extLst>
          </p:cNvPr>
          <p:cNvSpPr>
            <a:spLocks noGrp="1"/>
          </p:cNvSpPr>
          <p:nvPr>
            <p:ph idx="1"/>
          </p:nvPr>
        </p:nvSpPr>
        <p:spPr/>
        <p:txBody>
          <a:bodyPr/>
          <a:lstStyle/>
          <a:p>
            <a:endParaRPr lang="en-CA" dirty="0"/>
          </a:p>
        </p:txBody>
      </p:sp>
    </p:spTree>
    <p:extLst>
      <p:ext uri="{BB962C8B-B14F-4D97-AF65-F5344CB8AC3E}">
        <p14:creationId xmlns:p14="http://schemas.microsoft.com/office/powerpoint/2010/main" val="1357266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Reference Instructions</a:t>
            </a:r>
          </a:p>
        </p:txBody>
      </p:sp>
      <p:sp>
        <p:nvSpPr>
          <p:cNvPr id="23" name="TextBox 22">
            <a:extLst>
              <a:ext uri="{FF2B5EF4-FFF2-40B4-BE49-F238E27FC236}">
                <a16:creationId xmlns:a16="http://schemas.microsoft.com/office/drawing/2014/main" id="{42505A98-089C-4135-8D4D-6B5372437017}"/>
              </a:ext>
            </a:extLst>
          </p:cNvPr>
          <p:cNvSpPr txBox="1"/>
          <p:nvPr/>
        </p:nvSpPr>
        <p:spPr>
          <a:xfrm>
            <a:off x="1524000" y="1401041"/>
            <a:ext cx="9032240" cy="4708981"/>
          </a:xfrm>
          <a:prstGeom prst="rect">
            <a:avLst/>
          </a:prstGeom>
          <a:noFill/>
        </p:spPr>
        <p:txBody>
          <a:bodyPr wrap="square">
            <a:spAutoFit/>
          </a:bodyPr>
          <a:lstStyle/>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Cover: Informative title, team number and member names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Provide a brief background of organization/problem addressed.</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Business problem/opportunity (stakeholder, challenge/opportunity, humanity considerations)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mining problem (supervised/unsupervised, explanatory/predictive, how to be deployed)</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description </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cleansing, if needed – steps taken – what were the challenges with the data and steps taken to cleanse bring it to usable format (ETL – extract, transform, load steps). Technology/tools used for cleansing/analysis </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Methods (methods, relevant outputs)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Evaluation (metrics of interest, benchmark, comparison)</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Implications – so what can business/org do with findings/actions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Recommendations (what should the client be aware of? problems you encountered, suggestions for future data collection or analysis, etc.)</a:t>
            </a:r>
            <a:endParaRPr lang="en-CA" sz="3200" dirty="0">
              <a:effectLst/>
              <a:ea typeface="Times New Roman" panose="02020603050405020304" pitchFamily="18" charset="0"/>
            </a:endParaRPr>
          </a:p>
        </p:txBody>
      </p:sp>
    </p:spTree>
    <p:extLst>
      <p:ext uri="{BB962C8B-B14F-4D97-AF65-F5344CB8AC3E}">
        <p14:creationId xmlns:p14="http://schemas.microsoft.com/office/powerpoint/2010/main" val="3526710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9BBC7092-643C-4FB4-A926-0972CABB9734}"/>
              </a:ext>
            </a:extLst>
          </p:cNvPr>
          <p:cNvSpPr>
            <a:spLocks noGrp="1"/>
          </p:cNvSpPr>
          <p:nvPr>
            <p:ph idx="1"/>
          </p:nvPr>
        </p:nvSpPr>
        <p:spPr>
          <a:xfrm>
            <a:off x="609521" y="1485579"/>
            <a:ext cx="10971372" cy="4824535"/>
          </a:xfrm>
        </p:spPr>
        <p:txBody>
          <a:bodyPr/>
          <a:lstStyle/>
          <a:p>
            <a:endParaRPr lang="en-US" dirty="0"/>
          </a:p>
        </p:txBody>
      </p:sp>
      <p:sp>
        <p:nvSpPr>
          <p:cNvPr id="2" name="제목 1"/>
          <p:cNvSpPr>
            <a:spLocks noGrp="1"/>
          </p:cNvSpPr>
          <p:nvPr>
            <p:ph type="title"/>
          </p:nvPr>
        </p:nvSpPr>
        <p:spPr>
          <a:xfrm>
            <a:off x="609520" y="189434"/>
            <a:ext cx="10971373" cy="798753"/>
          </a:xfrm>
        </p:spPr>
        <p:txBody>
          <a:bodyPr anchor="ctr">
            <a:normAutofit/>
          </a:bodyPr>
          <a:lstStyle/>
          <a:p>
            <a:r>
              <a:rPr lang="en-US" altLang="ko-KR" dirty="0"/>
              <a:t>[Template - Insert Title]</a:t>
            </a:r>
          </a:p>
        </p:txBody>
      </p:sp>
    </p:spTree>
    <p:extLst>
      <p:ext uri="{BB962C8B-B14F-4D97-AF65-F5344CB8AC3E}">
        <p14:creationId xmlns:p14="http://schemas.microsoft.com/office/powerpoint/2010/main" val="4033924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Client</a:t>
            </a:r>
            <a:endParaRPr lang="ko-KR" altLang="en-US" dirty="0"/>
          </a:p>
        </p:txBody>
      </p:sp>
      <p:sp>
        <p:nvSpPr>
          <p:cNvPr id="4" name="내용 개체 틀 3"/>
          <p:cNvSpPr>
            <a:spLocks noGrp="1"/>
          </p:cNvSpPr>
          <p:nvPr>
            <p:ph idx="1"/>
          </p:nvPr>
        </p:nvSpPr>
        <p:spPr>
          <a:xfrm>
            <a:off x="609520" y="1485579"/>
            <a:ext cx="11246325" cy="4824535"/>
          </a:xfrm>
        </p:spPr>
        <p:txBody>
          <a:bodyPr/>
          <a:lstStyle/>
          <a:p>
            <a:pPr>
              <a:buFont typeface="Arial" panose="020B0604020202020204" pitchFamily="34" charset="0"/>
              <a:buChar char="•"/>
            </a:pPr>
            <a:r>
              <a:rPr lang="en-US" altLang="ko-KR" dirty="0"/>
              <a:t>The Toronto Raptors are an NBA championship team with a USD2.1 billion market capitalization in 2020. </a:t>
            </a:r>
          </a:p>
          <a:p>
            <a:pPr>
              <a:buFont typeface="Arial" panose="020B0604020202020204" pitchFamily="34" charset="0"/>
              <a:buChar char="•"/>
            </a:pPr>
            <a:r>
              <a:rPr lang="en-US" altLang="ko-KR" dirty="0"/>
              <a:t>The team’s General Manager (GM) and owners are seeking recommendations on improving the team’s chances at another championship run while preserving the team’s long-term future. </a:t>
            </a:r>
          </a:p>
          <a:p>
            <a:endParaRPr lang="ko-KR" altLang="en-US" dirty="0"/>
          </a:p>
        </p:txBody>
      </p:sp>
      <p:sp>
        <p:nvSpPr>
          <p:cNvPr id="5" name="TextBox 4">
            <a:extLst>
              <a:ext uri="{FF2B5EF4-FFF2-40B4-BE49-F238E27FC236}">
                <a16:creationId xmlns:a16="http://schemas.microsoft.com/office/drawing/2014/main" id="{F5A90117-5B47-4F65-A757-0927230572F0}"/>
              </a:ext>
            </a:extLst>
          </p:cNvPr>
          <p:cNvSpPr txBox="1"/>
          <p:nvPr/>
        </p:nvSpPr>
        <p:spPr>
          <a:xfrm>
            <a:off x="5016500" y="6324600"/>
            <a:ext cx="5074950" cy="400110"/>
          </a:xfrm>
          <a:prstGeom prst="rect">
            <a:avLst/>
          </a:prstGeom>
          <a:noFill/>
        </p:spPr>
        <p:txBody>
          <a:bodyPr wrap="square">
            <a:spAutoFit/>
          </a:bodyPr>
          <a:lstStyle/>
          <a:p>
            <a:r>
              <a:rPr kumimoji="0" lang="en-US" altLang="ko-KR" sz="2000" b="1" u="none" strike="noStrike" kern="1200" cap="none" spc="0" normalizeH="0" baseline="0" noProof="0" dirty="0">
                <a:ln>
                  <a:noFill/>
                </a:ln>
                <a:solidFill>
                  <a:srgbClr val="87334A"/>
                </a:solidFill>
                <a:effectLst/>
                <a:uLnTx/>
                <a:uFillTx/>
                <a:latin typeface="Calibri"/>
                <a:ea typeface="맑은 고딕" pitchFamily="50" charset="-127"/>
                <a:cs typeface="+mn-cs"/>
              </a:rPr>
              <a:t>TORONTO RAPTORS</a:t>
            </a:r>
            <a:endParaRPr lang="en-CA" b="1" dirty="0"/>
          </a:p>
        </p:txBody>
      </p:sp>
      <p:pic>
        <p:nvPicPr>
          <p:cNvPr id="9" name="Picture 8">
            <a:extLst>
              <a:ext uri="{FF2B5EF4-FFF2-40B4-BE49-F238E27FC236}">
                <a16:creationId xmlns:a16="http://schemas.microsoft.com/office/drawing/2014/main" id="{B806BD7A-A337-4BDD-9A46-08B68798FFBC}"/>
              </a:ext>
            </a:extLst>
          </p:cNvPr>
          <p:cNvPicPr>
            <a:picLocks noChangeAspect="1"/>
          </p:cNvPicPr>
          <p:nvPr/>
        </p:nvPicPr>
        <p:blipFill>
          <a:blip r:embed="rId3"/>
          <a:stretch>
            <a:fillRect/>
          </a:stretch>
        </p:blipFill>
        <p:spPr>
          <a:xfrm>
            <a:off x="3621959" y="138225"/>
            <a:ext cx="1226666" cy="1084520"/>
          </a:xfrm>
          <a:prstGeom prst="rect">
            <a:avLst/>
          </a:prstGeom>
        </p:spPr>
      </p:pic>
      <p:pic>
        <p:nvPicPr>
          <p:cNvPr id="25" name="Picture 24">
            <a:extLst>
              <a:ext uri="{FF2B5EF4-FFF2-40B4-BE49-F238E27FC236}">
                <a16:creationId xmlns:a16="http://schemas.microsoft.com/office/drawing/2014/main" id="{1FB982B9-CEFB-490D-A0A8-BB921076D193}"/>
              </a:ext>
            </a:extLst>
          </p:cNvPr>
          <p:cNvPicPr>
            <a:picLocks noChangeAspect="1"/>
          </p:cNvPicPr>
          <p:nvPr/>
        </p:nvPicPr>
        <p:blipFill>
          <a:blip r:embed="rId4"/>
          <a:stretch>
            <a:fillRect/>
          </a:stretch>
        </p:blipFill>
        <p:spPr>
          <a:xfrm>
            <a:off x="1940011" y="2809810"/>
            <a:ext cx="7797113" cy="3237470"/>
          </a:xfrm>
          <a:prstGeom prst="rect">
            <a:avLst/>
          </a:prstGeom>
        </p:spPr>
      </p:pic>
    </p:spTree>
    <p:extLst>
      <p:ext uri="{BB962C8B-B14F-4D97-AF65-F5344CB8AC3E}">
        <p14:creationId xmlns:p14="http://schemas.microsoft.com/office/powerpoint/2010/main" val="419846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par>
                                <p:cTn id="13" presetID="16" presetClass="entr" presetSubtype="21"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barn(inVertical)">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904621" y="1014684"/>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Limitations</a:t>
            </a:r>
            <a:endParaRPr lang="ko-KR" altLang="en-US" sz="44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5181659" y="2041246"/>
            <a:ext cx="5450900" cy="3170099"/>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defRPr/>
            </a:pPr>
            <a:r>
              <a:rPr lang="en-US" altLang="ko-KR" sz="2800" i="1" dirty="0">
                <a:solidFill>
                  <a:srgbClr val="575757"/>
                </a:solidFill>
                <a:latin typeface="+mj-lt"/>
              </a:rPr>
              <a:t>Toronto Raptors only</a:t>
            </a:r>
          </a:p>
          <a:p>
            <a:pPr marL="342900" indent="-342900">
              <a:buFont typeface="Arial" panose="020B0604020202020204" pitchFamily="34" charset="0"/>
              <a:buChar char="•"/>
              <a:defRPr/>
            </a:pPr>
            <a:r>
              <a:rPr lang="en-US" altLang="ko-KR" sz="2800" i="1" dirty="0">
                <a:solidFill>
                  <a:srgbClr val="575757"/>
                </a:solidFill>
                <a:latin typeface="+mj-lt"/>
              </a:rPr>
              <a:t>Qualitative factors</a:t>
            </a:r>
          </a:p>
          <a:p>
            <a:pPr marL="955045" lvl="1" indent="-457200">
              <a:buSzPct val="80000"/>
              <a:buFont typeface="Arial" panose="020B0604020202020204" pitchFamily="34" charset="0"/>
              <a:buChar char="•"/>
              <a:defRPr/>
            </a:pPr>
            <a:r>
              <a:rPr lang="en-US" altLang="ko-KR" sz="2400" i="1" dirty="0">
                <a:solidFill>
                  <a:srgbClr val="575757"/>
                </a:solidFill>
                <a:latin typeface="+mj-lt"/>
              </a:rPr>
              <a:t>Health</a:t>
            </a:r>
          </a:p>
          <a:p>
            <a:pPr marL="955045" lvl="1" indent="-457200">
              <a:buSzPct val="80000"/>
              <a:buFont typeface="Arial" panose="020B0604020202020204" pitchFamily="34" charset="0"/>
              <a:buChar char="•"/>
              <a:defRPr/>
            </a:pPr>
            <a:r>
              <a:rPr lang="en-US" altLang="ko-KR" sz="2400" i="1" dirty="0">
                <a:solidFill>
                  <a:srgbClr val="575757"/>
                </a:solidFill>
                <a:latin typeface="+mj-lt"/>
              </a:rPr>
              <a:t>Rapport with the team</a:t>
            </a:r>
          </a:p>
          <a:p>
            <a:pPr marL="955045" lvl="1" indent="-457200">
              <a:buSzPct val="80000"/>
              <a:buFont typeface="Arial" panose="020B0604020202020204" pitchFamily="34" charset="0"/>
              <a:buChar char="•"/>
              <a:defRPr/>
            </a:pPr>
            <a:r>
              <a:rPr lang="en-US" altLang="ko-KR" sz="2400" i="1" dirty="0">
                <a:solidFill>
                  <a:srgbClr val="575757"/>
                </a:solidFill>
                <a:latin typeface="+mj-lt"/>
              </a:rPr>
              <a:t>Satisfaction with the coaching</a:t>
            </a:r>
          </a:p>
          <a:p>
            <a:pPr marL="955045" lvl="1" indent="-457200">
              <a:buSzPct val="80000"/>
              <a:buFont typeface="Arial" panose="020B0604020202020204" pitchFamily="34" charset="0"/>
              <a:buChar char="•"/>
              <a:defRPr/>
            </a:pPr>
            <a:r>
              <a:rPr lang="en-US" altLang="ko-KR" sz="2400" i="1" dirty="0">
                <a:solidFill>
                  <a:srgbClr val="575757"/>
                </a:solidFill>
                <a:latin typeface="+mj-lt"/>
              </a:rPr>
              <a:t>Placement in the games</a:t>
            </a:r>
          </a:p>
          <a:p>
            <a:pPr marL="955045" lvl="1" indent="-457200">
              <a:buSzPct val="80000"/>
              <a:buFont typeface="Arial" panose="020B0604020202020204" pitchFamily="34" charset="0"/>
              <a:buChar char="•"/>
              <a:defRPr/>
            </a:pPr>
            <a:r>
              <a:rPr lang="en-US" altLang="ko-KR" sz="2400" i="1" dirty="0">
                <a:solidFill>
                  <a:srgbClr val="575757"/>
                </a:solidFill>
                <a:latin typeface="+mj-lt"/>
              </a:rPr>
              <a:t>Happiness with the contract</a:t>
            </a:r>
          </a:p>
          <a:p>
            <a:pPr marL="955045" lvl="1" indent="-457200">
              <a:buSzPct val="80000"/>
              <a:buFont typeface="Arial" panose="020B0604020202020204" pitchFamily="34" charset="0"/>
              <a:buChar char="•"/>
              <a:defRPr/>
            </a:pPr>
            <a:r>
              <a:rPr lang="en-US" altLang="ko-KR" sz="2400" i="1" dirty="0">
                <a:solidFill>
                  <a:srgbClr val="575757"/>
                </a:solidFill>
                <a:latin typeface="+mj-lt"/>
              </a:rPr>
              <a:t>Personal life</a:t>
            </a:r>
            <a:endParaRPr lang="en-US" altLang="ko-KR" sz="2400" b="1" i="1" dirty="0">
              <a:solidFill>
                <a:srgbClr val="575757"/>
              </a:solidFill>
              <a:latin typeface="+mj-lt"/>
            </a:endParaRPr>
          </a:p>
        </p:txBody>
      </p:sp>
    </p:spTree>
    <p:extLst>
      <p:ext uri="{BB962C8B-B14F-4D97-AF65-F5344CB8AC3E}">
        <p14:creationId xmlns:p14="http://schemas.microsoft.com/office/powerpoint/2010/main" val="1429745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20" y="189434"/>
            <a:ext cx="10971373" cy="798753"/>
          </a:xfrm>
        </p:spPr>
        <p:txBody>
          <a:bodyPr anchor="ctr">
            <a:normAutofit/>
          </a:bodyPr>
          <a:lstStyle/>
          <a:p>
            <a:r>
              <a:rPr lang="en-US" altLang="ko-KR" dirty="0"/>
              <a:t>Objectives</a:t>
            </a:r>
          </a:p>
        </p:txBody>
      </p:sp>
      <p:graphicFrame>
        <p:nvGraphicFramePr>
          <p:cNvPr id="9" name="내용 개체 틀 5">
            <a:extLst>
              <a:ext uri="{FF2B5EF4-FFF2-40B4-BE49-F238E27FC236}">
                <a16:creationId xmlns:a16="http://schemas.microsoft.com/office/drawing/2014/main" id="{3771103C-D13E-4CDB-BAAD-4CF7ACC7F130}"/>
              </a:ext>
            </a:extLst>
          </p:cNvPr>
          <p:cNvGraphicFramePr>
            <a:graphicFrameLocks noGrp="1"/>
          </p:cNvGraphicFramePr>
          <p:nvPr>
            <p:ph idx="1"/>
            <p:extLst>
              <p:ext uri="{D42A27DB-BD31-4B8C-83A1-F6EECF244321}">
                <p14:modId xmlns:p14="http://schemas.microsoft.com/office/powerpoint/2010/main" val="4038546392"/>
              </p:ext>
            </p:extLst>
          </p:nvPr>
        </p:nvGraphicFramePr>
        <p:xfrm>
          <a:off x="609521" y="1485579"/>
          <a:ext cx="10971372" cy="4824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graphicEl>
                                              <a:dgm id="{2683F43A-E38D-4961-A0F9-1605C6945FD0}"/>
                                            </p:graphicEl>
                                          </p:spTgt>
                                        </p:tgtEl>
                                        <p:attrNameLst>
                                          <p:attrName>style.visibility</p:attrName>
                                        </p:attrNameLst>
                                      </p:cBhvr>
                                      <p:to>
                                        <p:strVal val="visible"/>
                                      </p:to>
                                    </p:set>
                                    <p:animEffect transition="in" filter="dissolve">
                                      <p:cBhvr>
                                        <p:cTn id="7" dur="500"/>
                                        <p:tgtEl>
                                          <p:spTgt spid="9">
                                            <p:graphicEl>
                                              <a:dgm id="{2683F43A-E38D-4961-A0F9-1605C6945FD0}"/>
                                            </p:graphic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graphicEl>
                                              <a:dgm id="{14894D0D-9B5D-4858-93F5-C1101D18AB90}"/>
                                            </p:graphicEl>
                                          </p:spTgt>
                                        </p:tgtEl>
                                        <p:attrNameLst>
                                          <p:attrName>style.visibility</p:attrName>
                                        </p:attrNameLst>
                                      </p:cBhvr>
                                      <p:to>
                                        <p:strVal val="visible"/>
                                      </p:to>
                                    </p:set>
                                    <p:animEffect transition="in" filter="dissolve">
                                      <p:cBhvr>
                                        <p:cTn id="10" dur="500"/>
                                        <p:tgtEl>
                                          <p:spTgt spid="9">
                                            <p:graphicEl>
                                              <a:dgm id="{14894D0D-9B5D-4858-93F5-C1101D18AB90}"/>
                                            </p:graphic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
                                            <p:graphicEl>
                                              <a:dgm id="{EC8501CF-53D3-4CD1-9982-9C56B578E51C}"/>
                                            </p:graphicEl>
                                          </p:spTgt>
                                        </p:tgtEl>
                                        <p:attrNameLst>
                                          <p:attrName>style.visibility</p:attrName>
                                        </p:attrNameLst>
                                      </p:cBhvr>
                                      <p:to>
                                        <p:strVal val="visible"/>
                                      </p:to>
                                    </p:set>
                                    <p:animEffect transition="in" filter="dissolve">
                                      <p:cBhvr>
                                        <p:cTn id="13" dur="500"/>
                                        <p:tgtEl>
                                          <p:spTgt spid="9">
                                            <p:graphicEl>
                                              <a:dgm id="{EC8501CF-53D3-4CD1-9982-9C56B578E51C}"/>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9">
                                            <p:graphicEl>
                                              <a:dgm id="{83617EE4-B004-402F-A483-74015FFBD04C}"/>
                                            </p:graphicEl>
                                          </p:spTgt>
                                        </p:tgtEl>
                                        <p:attrNameLst>
                                          <p:attrName>style.visibility</p:attrName>
                                        </p:attrNameLst>
                                      </p:cBhvr>
                                      <p:to>
                                        <p:strVal val="visible"/>
                                      </p:to>
                                    </p:set>
                                    <p:animEffect transition="in" filter="dissolve">
                                      <p:cBhvr>
                                        <p:cTn id="18" dur="500"/>
                                        <p:tgtEl>
                                          <p:spTgt spid="9">
                                            <p:graphicEl>
                                              <a:dgm id="{83617EE4-B004-402F-A483-74015FFBD04C}"/>
                                            </p:graphic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9">
                                            <p:graphicEl>
                                              <a:dgm id="{111CA7FE-17A9-4081-B143-1EFF1BB61916}"/>
                                            </p:graphicEl>
                                          </p:spTgt>
                                        </p:tgtEl>
                                        <p:attrNameLst>
                                          <p:attrName>style.visibility</p:attrName>
                                        </p:attrNameLst>
                                      </p:cBhvr>
                                      <p:to>
                                        <p:strVal val="visible"/>
                                      </p:to>
                                    </p:set>
                                    <p:animEffect transition="in" filter="dissolve">
                                      <p:cBhvr>
                                        <p:cTn id="21" dur="500"/>
                                        <p:tgtEl>
                                          <p:spTgt spid="9">
                                            <p:graphicEl>
                                              <a:dgm id="{111CA7FE-17A9-4081-B143-1EFF1BB61916}"/>
                                            </p:graphic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9">
                                            <p:graphicEl>
                                              <a:dgm id="{E7CF671E-8636-4BA9-88F8-4415716E67F4}"/>
                                            </p:graphicEl>
                                          </p:spTgt>
                                        </p:tgtEl>
                                        <p:attrNameLst>
                                          <p:attrName>style.visibility</p:attrName>
                                        </p:attrNameLst>
                                      </p:cBhvr>
                                      <p:to>
                                        <p:strVal val="visible"/>
                                      </p:to>
                                    </p:set>
                                    <p:animEffect transition="in" filter="dissolve">
                                      <p:cBhvr>
                                        <p:cTn id="24" dur="500"/>
                                        <p:tgtEl>
                                          <p:spTgt spid="9">
                                            <p:graphicEl>
                                              <a:dgm id="{E7CF671E-8636-4BA9-88F8-4415716E67F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a:t>
            </a:r>
          </a:p>
        </p:txBody>
      </p:sp>
      <p:sp>
        <p:nvSpPr>
          <p:cNvPr id="6" name="내용 개체 틀 5"/>
          <p:cNvSpPr>
            <a:spLocks noGrp="1"/>
          </p:cNvSpPr>
          <p:nvPr>
            <p:ph idx="1"/>
          </p:nvPr>
        </p:nvSpPr>
        <p:spPr>
          <a:xfrm>
            <a:off x="1486693" y="1485578"/>
            <a:ext cx="4892841" cy="1427743"/>
          </a:xfrm>
        </p:spPr>
        <p:txBody>
          <a:bodyPr>
            <a:normAutofit/>
          </a:bodyPr>
          <a:lstStyle/>
          <a:p>
            <a:pPr marL="808998" marR="0" lvl="1" indent="-31115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rPr>
              <a:t>PlayerGameLogs</a:t>
            </a:r>
          </a:p>
          <a:p>
            <a:pPr lvl="2">
              <a:buFont typeface="Arial" panose="020B0604020202020204" pitchFamily="34" charset="0"/>
              <a:buChar char="•"/>
              <a:defRPr/>
            </a:pPr>
            <a:r>
              <a:rPr lang="en-US" altLang="ko-KR" sz="2000" i="1" dirty="0">
                <a:solidFill>
                  <a:prstClr val="black">
                    <a:lumMod val="75000"/>
                    <a:lumOff val="25000"/>
                  </a:prstClr>
                </a:solidFill>
                <a:latin typeface="Calibri"/>
              </a:rPr>
              <a:t>Open access API (nba_api)</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rPr>
              <a:t>Total ~450K records, 36 features</a:t>
            </a:r>
          </a:p>
        </p:txBody>
      </p:sp>
      <p:sp>
        <p:nvSpPr>
          <p:cNvPr id="9" name="TextBox 8">
            <a:extLst>
              <a:ext uri="{FF2B5EF4-FFF2-40B4-BE49-F238E27FC236}">
                <a16:creationId xmlns:a16="http://schemas.microsoft.com/office/drawing/2014/main" id="{CE64A20E-9B9A-4292-94B5-C5344F7A5F57}"/>
              </a:ext>
            </a:extLst>
          </p:cNvPr>
          <p:cNvSpPr txBox="1"/>
          <p:nvPr/>
        </p:nvSpPr>
        <p:spPr>
          <a:xfrm>
            <a:off x="6719775" y="1462838"/>
            <a:ext cx="4702249" cy="1508105"/>
          </a:xfrm>
          <a:prstGeom prst="rect">
            <a:avLst/>
          </a:prstGeom>
          <a:noFill/>
        </p:spPr>
        <p:txBody>
          <a:bodyPr wrap="square">
            <a:spAutoFit/>
          </a:bodyPr>
          <a:lstStyle/>
          <a:p>
            <a:pPr marL="373384" marR="0" lvl="0" indent="-373384"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CA" altLang="en-US" b="0" i="1" u="none" strike="noStrike" kern="1200" cap="none" spc="0" normalizeH="0" baseline="0" noProof="0" dirty="0">
                <a:ln>
                  <a:noFill/>
                </a:ln>
                <a:solidFill>
                  <a:prstClr val="black">
                    <a:lumMod val="75000"/>
                    <a:lumOff val="25000"/>
                  </a:prstClr>
                </a:solidFill>
                <a:effectLst/>
                <a:uLnTx/>
                <a:uFillTx/>
                <a:latin typeface="Calibri"/>
              </a:rPr>
              <a:t>NBA Player Salaries </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ESPN for the historical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err="1">
                <a:ln>
                  <a:noFill/>
                </a:ln>
                <a:solidFill>
                  <a:prstClr val="black">
                    <a:lumMod val="75000"/>
                    <a:lumOff val="25000"/>
                  </a:prstClr>
                </a:solidFill>
                <a:effectLst/>
                <a:uLnTx/>
                <a:uFillTx/>
                <a:latin typeface="Calibri"/>
              </a:rPr>
              <a:t>Hoopshype</a:t>
            </a: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 for future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489 records</a:t>
            </a:r>
          </a:p>
        </p:txBody>
      </p:sp>
      <p:pic>
        <p:nvPicPr>
          <p:cNvPr id="7" name="Picture 6">
            <a:extLst>
              <a:ext uri="{FF2B5EF4-FFF2-40B4-BE49-F238E27FC236}">
                <a16:creationId xmlns:a16="http://schemas.microsoft.com/office/drawing/2014/main" id="{DC94DAB6-FA96-4ED0-90C2-FAF8F3AB0A84}"/>
              </a:ext>
            </a:extLst>
          </p:cNvPr>
          <p:cNvPicPr>
            <a:picLocks noChangeAspect="1"/>
          </p:cNvPicPr>
          <p:nvPr/>
        </p:nvPicPr>
        <p:blipFill>
          <a:blip r:embed="rId3"/>
          <a:stretch>
            <a:fillRect/>
          </a:stretch>
        </p:blipFill>
        <p:spPr>
          <a:xfrm>
            <a:off x="2421924" y="3163330"/>
            <a:ext cx="8723871" cy="3323967"/>
          </a:xfrm>
          <a:prstGeom prst="rect">
            <a:avLst/>
          </a:prstGeom>
        </p:spPr>
      </p:pic>
      <p:sp>
        <p:nvSpPr>
          <p:cNvPr id="3" name="Rectangle 2">
            <a:extLst>
              <a:ext uri="{FF2B5EF4-FFF2-40B4-BE49-F238E27FC236}">
                <a16:creationId xmlns:a16="http://schemas.microsoft.com/office/drawing/2014/main" id="{4C858607-0827-44AC-B853-0A395C5520E6}"/>
              </a:ext>
            </a:extLst>
          </p:cNvPr>
          <p:cNvSpPr/>
          <p:nvPr/>
        </p:nvSpPr>
        <p:spPr>
          <a:xfrm>
            <a:off x="5232400" y="3771900"/>
            <a:ext cx="5913395" cy="6477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Tree>
    <p:extLst>
      <p:ext uri="{BB962C8B-B14F-4D97-AF65-F5344CB8AC3E}">
        <p14:creationId xmlns:p14="http://schemas.microsoft.com/office/powerpoint/2010/main" val="66437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1D16B44-4EBD-447D-90CF-7DA5BAFDB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12" y="2349674"/>
            <a:ext cx="9830949" cy="32933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630710" y="1557587"/>
            <a:ext cx="10094199" cy="648072"/>
          </a:xfrm>
        </p:spPr>
        <p:txBody>
          <a:bodyPr/>
          <a:lstStyle/>
          <a:p>
            <a:pPr marL="0" indent="0" algn="ctr"/>
            <a:r>
              <a:rPr lang="en-US" altLang="ko-KR" dirty="0"/>
              <a:t>Top 10 Toronto Raptors Players by Points for the Seasons 2017-2020</a:t>
            </a:r>
          </a:p>
          <a:p>
            <a:pPr>
              <a:buFont typeface="Arial" panose="020B0604020202020204" pitchFamily="34" charset="0"/>
              <a:buChar char="•"/>
            </a:pPr>
            <a:endParaRPr lang="ko-KR" altLang="en-US" dirty="0"/>
          </a:p>
        </p:txBody>
      </p:sp>
      <p:sp>
        <p:nvSpPr>
          <p:cNvPr id="3" name="Rectangle 2">
            <a:extLst>
              <a:ext uri="{FF2B5EF4-FFF2-40B4-BE49-F238E27FC236}">
                <a16:creationId xmlns:a16="http://schemas.microsoft.com/office/drawing/2014/main" id="{0CFD485F-BD85-4A92-8640-D56CF2CF86FD}"/>
              </a:ext>
            </a:extLst>
          </p:cNvPr>
          <p:cNvSpPr/>
          <p:nvPr/>
        </p:nvSpPr>
        <p:spPr>
          <a:xfrm>
            <a:off x="2422798" y="3396852"/>
            <a:ext cx="511256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FC70864B-0769-401C-9216-7C294CC0AB89}"/>
              </a:ext>
            </a:extLst>
          </p:cNvPr>
          <p:cNvSpPr/>
          <p:nvPr/>
        </p:nvSpPr>
        <p:spPr>
          <a:xfrm>
            <a:off x="2422798" y="3176116"/>
            <a:ext cx="5616624" cy="176958"/>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092C4AC7-05BF-42C7-BAED-F328B6864613}"/>
              </a:ext>
            </a:extLst>
          </p:cNvPr>
          <p:cNvSpPr/>
          <p:nvPr/>
        </p:nvSpPr>
        <p:spPr>
          <a:xfrm>
            <a:off x="2422798" y="2565698"/>
            <a:ext cx="403244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Star: 5 Points 9">
            <a:extLst>
              <a:ext uri="{FF2B5EF4-FFF2-40B4-BE49-F238E27FC236}">
                <a16:creationId xmlns:a16="http://schemas.microsoft.com/office/drawing/2014/main" id="{125039F4-F369-4D8D-A6D9-EC584D2486F3}"/>
              </a:ext>
            </a:extLst>
          </p:cNvPr>
          <p:cNvSpPr/>
          <p:nvPr/>
        </p:nvSpPr>
        <p:spPr>
          <a:xfrm>
            <a:off x="2291641" y="2240005"/>
            <a:ext cx="365572" cy="363102"/>
          </a:xfrm>
          <a:prstGeom prst="star5">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7997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xit" presetSubtype="0" fill="hold" grpId="1" nodeType="with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xit" presetSubtype="0" fill="hold" grpId="1" nodeType="withEffect">
                                  <p:stCondLst>
                                    <p:cond delay="0"/>
                                  </p:stCondLst>
                                  <p:childTnLst>
                                    <p:animEffect transition="out" filter="fade">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ppt_w</p:attrName>
                                        </p:attrNameLst>
                                      </p:cBhvr>
                                      <p:tavLst>
                                        <p:tav tm="0" fmla="#ppt_w*sin(2.5*pi*$)">
                                          <p:val>
                                            <p:fltVal val="0"/>
                                          </p:val>
                                        </p:tav>
                                        <p:tav tm="100000">
                                          <p:val>
                                            <p:fltVal val="1"/>
                                          </p:val>
                                        </p:tav>
                                      </p:tavLst>
                                    </p:anim>
                                    <p:anim calcmode="lin" valueType="num">
                                      <p:cBhvr>
                                        <p:cTn id="40" dur="1000" fill="hold"/>
                                        <p:tgtEl>
                                          <p:spTgt spid="10"/>
                                        </p:tgtEl>
                                        <p:attrNameLst>
                                          <p:attrName>ppt_h</p:attrName>
                                        </p:attrNameLst>
                                      </p:cBhvr>
                                      <p:tavLst>
                                        <p:tav tm="0">
                                          <p:val>
                                            <p:strVal val="#ppt_h"/>
                                          </p:val>
                                        </p:tav>
                                        <p:tav tm="100000">
                                          <p:val>
                                            <p:strVal val="#ppt_h"/>
                                          </p:val>
                                        </p:tav>
                                      </p:tavLst>
                                    </p:anim>
                                  </p:childTnLst>
                                </p:cTn>
                              </p:par>
                              <p:par>
                                <p:cTn id="41" presetID="10" presetClass="exit" presetSubtype="0" fill="hold" grpId="1" nodeType="withEffect">
                                  <p:stCondLst>
                                    <p:cond delay="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P spid="3" grpId="1" animBg="1"/>
      <p:bldP spid="4" grpId="0" animBg="1"/>
      <p:bldP spid="4" grpId="1" animBg="1"/>
      <p:bldP spid="5" grpId="0" animBg="1"/>
      <p:bldP spid="5" grpId="1"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 Phase 1</a:t>
            </a:r>
          </a:p>
        </p:txBody>
      </p:sp>
      <p:sp>
        <p:nvSpPr>
          <p:cNvPr id="4" name="Flowchart: Terminator 3">
            <a:extLst>
              <a:ext uri="{FF2B5EF4-FFF2-40B4-BE49-F238E27FC236}">
                <a16:creationId xmlns:a16="http://schemas.microsoft.com/office/drawing/2014/main" id="{B0E10F12-9AFF-4839-9556-386595011C5D}"/>
              </a:ext>
            </a:extLst>
          </p:cNvPr>
          <p:cNvSpPr/>
          <p:nvPr/>
        </p:nvSpPr>
        <p:spPr>
          <a:xfrm>
            <a:off x="2305947" y="1832760"/>
            <a:ext cx="1771200" cy="570766"/>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err="1"/>
              <a:t>PlayerGameLogs</a:t>
            </a:r>
            <a:r>
              <a:rPr lang="en-CA" sz="1200" dirty="0"/>
              <a:t> Data</a:t>
            </a:r>
          </a:p>
        </p:txBody>
      </p:sp>
      <p:sp>
        <p:nvSpPr>
          <p:cNvPr id="5" name="Flowchart: Process 4">
            <a:extLst>
              <a:ext uri="{FF2B5EF4-FFF2-40B4-BE49-F238E27FC236}">
                <a16:creationId xmlns:a16="http://schemas.microsoft.com/office/drawing/2014/main" id="{F2EC906E-5D97-4DBE-85FD-01DBC5657F8F}"/>
              </a:ext>
            </a:extLst>
          </p:cNvPr>
          <p:cNvSpPr/>
          <p:nvPr/>
        </p:nvSpPr>
        <p:spPr>
          <a:xfrm>
            <a:off x="4624950" y="1811856"/>
            <a:ext cx="1453962" cy="587099"/>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Add features </a:t>
            </a:r>
          </a:p>
          <a:p>
            <a:pPr algn="ctr"/>
            <a:r>
              <a:rPr lang="en-CA" sz="1200" dirty="0"/>
              <a:t>“</a:t>
            </a:r>
            <a:r>
              <a:rPr lang="en-CA" sz="1200" dirty="0" err="1"/>
              <a:t>Game_Type</a:t>
            </a:r>
            <a:r>
              <a:rPr lang="en-CA" sz="1200" dirty="0"/>
              <a:t>” and “Salary”</a:t>
            </a:r>
          </a:p>
        </p:txBody>
      </p:sp>
      <p:sp>
        <p:nvSpPr>
          <p:cNvPr id="7" name="Flowchart: Process 6">
            <a:extLst>
              <a:ext uri="{FF2B5EF4-FFF2-40B4-BE49-F238E27FC236}">
                <a16:creationId xmlns:a16="http://schemas.microsoft.com/office/drawing/2014/main" id="{8E427F10-B40B-4366-BCD9-C2C9AB26ABE8}"/>
              </a:ext>
            </a:extLst>
          </p:cNvPr>
          <p:cNvSpPr/>
          <p:nvPr/>
        </p:nvSpPr>
        <p:spPr>
          <a:xfrm>
            <a:off x="6745045" y="1811857"/>
            <a:ext cx="1108036" cy="591670"/>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a:t>
            </a:r>
          </a:p>
          <a:p>
            <a:pPr algn="ctr"/>
            <a:r>
              <a:rPr lang="en-CA" sz="1200" dirty="0"/>
              <a:t>Cleaning</a:t>
            </a:r>
          </a:p>
        </p:txBody>
      </p:sp>
      <p:sp>
        <p:nvSpPr>
          <p:cNvPr id="9" name="Flowchart: Process 8">
            <a:extLst>
              <a:ext uri="{FF2B5EF4-FFF2-40B4-BE49-F238E27FC236}">
                <a16:creationId xmlns:a16="http://schemas.microsoft.com/office/drawing/2014/main" id="{22FC09CE-F6A2-4806-940C-6B3397C82854}"/>
              </a:ext>
            </a:extLst>
          </p:cNvPr>
          <p:cNvSpPr/>
          <p:nvPr/>
        </p:nvSpPr>
        <p:spPr>
          <a:xfrm>
            <a:off x="8670661" y="1811855"/>
            <a:ext cx="1968648" cy="57634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 Enhancements:</a:t>
            </a:r>
          </a:p>
          <a:p>
            <a:pPr algn="ctr"/>
            <a:r>
              <a:rPr lang="en-CA" sz="1200" dirty="0"/>
              <a:t>Calculate Advance Statistics</a:t>
            </a:r>
          </a:p>
          <a:p>
            <a:pPr algn="ctr"/>
            <a:r>
              <a:rPr lang="en-CA" sz="1200" dirty="0"/>
              <a:t>(PIE and PER)</a:t>
            </a:r>
          </a:p>
        </p:txBody>
      </p:sp>
      <p:sp>
        <p:nvSpPr>
          <p:cNvPr id="11" name="Flowchart: Process 10">
            <a:extLst>
              <a:ext uri="{FF2B5EF4-FFF2-40B4-BE49-F238E27FC236}">
                <a16:creationId xmlns:a16="http://schemas.microsoft.com/office/drawing/2014/main" id="{E8390C0C-FE26-4039-85D7-788FF3A59F0C}"/>
              </a:ext>
            </a:extLst>
          </p:cNvPr>
          <p:cNvSpPr/>
          <p:nvPr/>
        </p:nvSpPr>
        <p:spPr>
          <a:xfrm>
            <a:off x="10289895" y="3170109"/>
            <a:ext cx="1253060"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Filter data to </a:t>
            </a:r>
          </a:p>
          <a:p>
            <a:pPr algn="ctr"/>
            <a:r>
              <a:rPr lang="en-CA" sz="1200" dirty="0"/>
              <a:t>Toronto Raptors</a:t>
            </a:r>
          </a:p>
        </p:txBody>
      </p:sp>
      <p:sp>
        <p:nvSpPr>
          <p:cNvPr id="12" name="Flowchart: Process 11">
            <a:extLst>
              <a:ext uri="{FF2B5EF4-FFF2-40B4-BE49-F238E27FC236}">
                <a16:creationId xmlns:a16="http://schemas.microsoft.com/office/drawing/2014/main" id="{66739A54-051A-416D-B937-5C9587B7CF82}"/>
              </a:ext>
            </a:extLst>
          </p:cNvPr>
          <p:cNvSpPr/>
          <p:nvPr/>
        </p:nvSpPr>
        <p:spPr>
          <a:xfrm>
            <a:off x="8304903" y="3171808"/>
            <a:ext cx="1579563"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Remove irrelevant</a:t>
            </a:r>
          </a:p>
          <a:p>
            <a:pPr algn="ctr"/>
            <a:r>
              <a:rPr lang="en-CA" sz="1200" dirty="0"/>
              <a:t>features</a:t>
            </a:r>
          </a:p>
        </p:txBody>
      </p:sp>
      <p:sp>
        <p:nvSpPr>
          <p:cNvPr id="13" name="Flowchart: Process 12">
            <a:extLst>
              <a:ext uri="{FF2B5EF4-FFF2-40B4-BE49-F238E27FC236}">
                <a16:creationId xmlns:a16="http://schemas.microsoft.com/office/drawing/2014/main" id="{05A7D2A9-2FB7-4759-B244-229D18FEF97B}"/>
              </a:ext>
            </a:extLst>
          </p:cNvPr>
          <p:cNvSpPr/>
          <p:nvPr/>
        </p:nvSpPr>
        <p:spPr>
          <a:xfrm>
            <a:off x="6357769" y="3170109"/>
            <a:ext cx="1495312"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Transform</a:t>
            </a:r>
          </a:p>
          <a:p>
            <a:pPr algn="ctr"/>
            <a:r>
              <a:rPr lang="en-CA" sz="1200" dirty="0"/>
              <a:t>Categorical </a:t>
            </a:r>
          </a:p>
          <a:p>
            <a:pPr algn="ctr"/>
            <a:r>
              <a:rPr lang="en-CA" sz="1200" dirty="0"/>
              <a:t>variables</a:t>
            </a:r>
          </a:p>
        </p:txBody>
      </p:sp>
      <p:sp>
        <p:nvSpPr>
          <p:cNvPr id="14" name="Flowchart: Process 13">
            <a:extLst>
              <a:ext uri="{FF2B5EF4-FFF2-40B4-BE49-F238E27FC236}">
                <a16:creationId xmlns:a16="http://schemas.microsoft.com/office/drawing/2014/main" id="{7A03C6BB-FE9C-4866-9CD5-E858A4DBE967}"/>
              </a:ext>
            </a:extLst>
          </p:cNvPr>
          <p:cNvSpPr/>
          <p:nvPr/>
        </p:nvSpPr>
        <p:spPr>
          <a:xfrm>
            <a:off x="4433577" y="3170109"/>
            <a:ext cx="12909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Define Target</a:t>
            </a:r>
          </a:p>
          <a:p>
            <a:pPr algn="ctr"/>
            <a:r>
              <a:rPr lang="en-CA" sz="1200" dirty="0"/>
              <a:t>variable</a:t>
            </a:r>
          </a:p>
        </p:txBody>
      </p:sp>
      <p:sp>
        <p:nvSpPr>
          <p:cNvPr id="15" name="Flowchart: Process 14">
            <a:extLst>
              <a:ext uri="{FF2B5EF4-FFF2-40B4-BE49-F238E27FC236}">
                <a16:creationId xmlns:a16="http://schemas.microsoft.com/office/drawing/2014/main" id="{88C7B187-52A7-462C-BA90-C9FA517ACE13}"/>
              </a:ext>
            </a:extLst>
          </p:cNvPr>
          <p:cNvSpPr/>
          <p:nvPr/>
        </p:nvSpPr>
        <p:spPr>
          <a:xfrm>
            <a:off x="2365318" y="3170109"/>
            <a:ext cx="1495311" cy="59167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Prepare data by</a:t>
            </a:r>
          </a:p>
          <a:p>
            <a:pPr algn="ctr"/>
            <a:r>
              <a:rPr lang="en-CA" sz="1200" dirty="0"/>
              <a:t>Season type</a:t>
            </a:r>
          </a:p>
        </p:txBody>
      </p:sp>
      <p:sp>
        <p:nvSpPr>
          <p:cNvPr id="16" name="Flowchart: Process 15">
            <a:extLst>
              <a:ext uri="{FF2B5EF4-FFF2-40B4-BE49-F238E27FC236}">
                <a16:creationId xmlns:a16="http://schemas.microsoft.com/office/drawing/2014/main" id="{4A2A2E3A-452F-4730-A5FD-12798FCEF6BE}"/>
              </a:ext>
            </a:extLst>
          </p:cNvPr>
          <p:cNvSpPr/>
          <p:nvPr/>
        </p:nvSpPr>
        <p:spPr>
          <a:xfrm>
            <a:off x="2365317" y="4521876"/>
            <a:ext cx="1495311" cy="60952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Drop the features </a:t>
            </a:r>
          </a:p>
          <a:p>
            <a:pPr algn="ctr"/>
            <a:r>
              <a:rPr lang="en-CA" sz="1200" dirty="0"/>
              <a:t>which are strongly</a:t>
            </a:r>
          </a:p>
          <a:p>
            <a:pPr algn="ctr"/>
            <a:r>
              <a:rPr lang="en-CA" sz="1200" dirty="0"/>
              <a:t>correlated</a:t>
            </a:r>
          </a:p>
        </p:txBody>
      </p:sp>
      <p:sp>
        <p:nvSpPr>
          <p:cNvPr id="17" name="Flowchart: Process 16">
            <a:extLst>
              <a:ext uri="{FF2B5EF4-FFF2-40B4-BE49-F238E27FC236}">
                <a16:creationId xmlns:a16="http://schemas.microsoft.com/office/drawing/2014/main" id="{4410004A-8220-4B49-82EB-60F33D6E8359}"/>
              </a:ext>
            </a:extLst>
          </p:cNvPr>
          <p:cNvSpPr/>
          <p:nvPr/>
        </p:nvSpPr>
        <p:spPr>
          <a:xfrm>
            <a:off x="4641244" y="4530801"/>
            <a:ext cx="10112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a:t>
            </a:r>
          </a:p>
          <a:p>
            <a:pPr algn="ctr"/>
            <a:r>
              <a:rPr lang="en-CA" sz="1200" dirty="0"/>
              <a:t>models</a:t>
            </a:r>
          </a:p>
        </p:txBody>
      </p:sp>
      <p:sp>
        <p:nvSpPr>
          <p:cNvPr id="18" name="Flowchart: Process 17">
            <a:extLst>
              <a:ext uri="{FF2B5EF4-FFF2-40B4-BE49-F238E27FC236}">
                <a16:creationId xmlns:a16="http://schemas.microsoft.com/office/drawing/2014/main" id="{7C497484-FB66-4417-A563-D01DA736D7E5}"/>
              </a:ext>
            </a:extLst>
          </p:cNvPr>
          <p:cNvSpPr/>
          <p:nvPr/>
        </p:nvSpPr>
        <p:spPr>
          <a:xfrm>
            <a:off x="6607195" y="4521875"/>
            <a:ext cx="1342706" cy="60952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3 Top</a:t>
            </a:r>
          </a:p>
          <a:p>
            <a:pPr algn="ctr"/>
            <a:r>
              <a:rPr lang="en-CA" sz="1200" dirty="0"/>
              <a:t>Important features</a:t>
            </a:r>
          </a:p>
        </p:txBody>
      </p:sp>
      <p:sp>
        <p:nvSpPr>
          <p:cNvPr id="20" name="Flowchart: Terminator 19">
            <a:extLst>
              <a:ext uri="{FF2B5EF4-FFF2-40B4-BE49-F238E27FC236}">
                <a16:creationId xmlns:a16="http://schemas.microsoft.com/office/drawing/2014/main" id="{EB3BB9C7-B6DD-400E-9A44-1C4A90065E0C}"/>
              </a:ext>
            </a:extLst>
          </p:cNvPr>
          <p:cNvSpPr/>
          <p:nvPr/>
        </p:nvSpPr>
        <p:spPr>
          <a:xfrm>
            <a:off x="8670661" y="4521875"/>
            <a:ext cx="1968649" cy="600597"/>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Compare and select the </a:t>
            </a:r>
          </a:p>
          <a:p>
            <a:pPr algn="ctr"/>
            <a:r>
              <a:rPr lang="en-CA" sz="1200" dirty="0"/>
              <a:t>best model</a:t>
            </a:r>
          </a:p>
        </p:txBody>
      </p:sp>
      <p:cxnSp>
        <p:nvCxnSpPr>
          <p:cNvPr id="23" name="Straight Arrow Connector 22">
            <a:extLst>
              <a:ext uri="{FF2B5EF4-FFF2-40B4-BE49-F238E27FC236}">
                <a16:creationId xmlns:a16="http://schemas.microsoft.com/office/drawing/2014/main" id="{C6600B12-03CA-4F71-84DD-449A2171F399}"/>
              </a:ext>
            </a:extLst>
          </p:cNvPr>
          <p:cNvCxnSpPr>
            <a:cxnSpLocks/>
            <a:stCxn id="4" idx="3"/>
            <a:endCxn id="5" idx="1"/>
          </p:cNvCxnSpPr>
          <p:nvPr/>
        </p:nvCxnSpPr>
        <p:spPr>
          <a:xfrm flipV="1">
            <a:off x="4077147" y="2105406"/>
            <a:ext cx="547803" cy="1273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4" name="Straight Arrow Connector 23">
            <a:extLst>
              <a:ext uri="{FF2B5EF4-FFF2-40B4-BE49-F238E27FC236}">
                <a16:creationId xmlns:a16="http://schemas.microsoft.com/office/drawing/2014/main" id="{E8E45934-4851-4414-997C-BDB4E7A02874}"/>
              </a:ext>
            </a:extLst>
          </p:cNvPr>
          <p:cNvCxnSpPr>
            <a:cxnSpLocks/>
          </p:cNvCxnSpPr>
          <p:nvPr/>
        </p:nvCxnSpPr>
        <p:spPr>
          <a:xfrm>
            <a:off x="6078912" y="2105406"/>
            <a:ext cx="666133" cy="228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7" name="Straight Arrow Connector 26">
            <a:extLst>
              <a:ext uri="{FF2B5EF4-FFF2-40B4-BE49-F238E27FC236}">
                <a16:creationId xmlns:a16="http://schemas.microsoft.com/office/drawing/2014/main" id="{58A7F5E9-636D-4782-BF9A-EE575B649D54}"/>
              </a:ext>
            </a:extLst>
          </p:cNvPr>
          <p:cNvCxnSpPr>
            <a:cxnSpLocks/>
            <a:stCxn id="7" idx="3"/>
            <a:endCxn id="9" idx="1"/>
          </p:cNvCxnSpPr>
          <p:nvPr/>
        </p:nvCxnSpPr>
        <p:spPr>
          <a:xfrm flipV="1">
            <a:off x="7853081" y="2100027"/>
            <a:ext cx="817580" cy="7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a:extLst>
              <a:ext uri="{FF2B5EF4-FFF2-40B4-BE49-F238E27FC236}">
                <a16:creationId xmlns:a16="http://schemas.microsoft.com/office/drawing/2014/main" id="{6445A33A-4D17-41F6-B6EF-D42BC6B81146}"/>
              </a:ext>
            </a:extLst>
          </p:cNvPr>
          <p:cNvCxnSpPr>
            <a:cxnSpLocks/>
            <a:stCxn id="11" idx="1"/>
            <a:endCxn id="12" idx="3"/>
          </p:cNvCxnSpPr>
          <p:nvPr/>
        </p:nvCxnSpPr>
        <p:spPr>
          <a:xfrm flipH="1">
            <a:off x="9884466" y="3465945"/>
            <a:ext cx="405429"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6" name="Connector: Elbow 35">
            <a:extLst>
              <a:ext uri="{FF2B5EF4-FFF2-40B4-BE49-F238E27FC236}">
                <a16:creationId xmlns:a16="http://schemas.microsoft.com/office/drawing/2014/main" id="{4F86B45D-C7C9-491A-A1EF-D119EE1A0B92}"/>
              </a:ext>
            </a:extLst>
          </p:cNvPr>
          <p:cNvCxnSpPr>
            <a:stCxn id="9" idx="3"/>
            <a:endCxn id="11" idx="0"/>
          </p:cNvCxnSpPr>
          <p:nvPr/>
        </p:nvCxnSpPr>
        <p:spPr>
          <a:xfrm>
            <a:off x="10639309" y="2100027"/>
            <a:ext cx="277116" cy="1070082"/>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7" name="Straight Arrow Connector 36">
            <a:extLst>
              <a:ext uri="{FF2B5EF4-FFF2-40B4-BE49-F238E27FC236}">
                <a16:creationId xmlns:a16="http://schemas.microsoft.com/office/drawing/2014/main" id="{6CAD2577-317A-45A0-8214-CED8FF0C3FF7}"/>
              </a:ext>
            </a:extLst>
          </p:cNvPr>
          <p:cNvCxnSpPr>
            <a:cxnSpLocks/>
            <a:stCxn id="12" idx="1"/>
            <a:endCxn id="13" idx="3"/>
          </p:cNvCxnSpPr>
          <p:nvPr/>
        </p:nvCxnSpPr>
        <p:spPr>
          <a:xfrm flipH="1" flipV="1">
            <a:off x="7853081" y="3465945"/>
            <a:ext cx="451822"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0" name="Straight Arrow Connector 39">
            <a:extLst>
              <a:ext uri="{FF2B5EF4-FFF2-40B4-BE49-F238E27FC236}">
                <a16:creationId xmlns:a16="http://schemas.microsoft.com/office/drawing/2014/main" id="{656C842A-FD5D-45D6-82C7-9D42205461E9}"/>
              </a:ext>
            </a:extLst>
          </p:cNvPr>
          <p:cNvCxnSpPr>
            <a:cxnSpLocks/>
            <a:stCxn id="13" idx="1"/>
            <a:endCxn id="14" idx="3"/>
          </p:cNvCxnSpPr>
          <p:nvPr/>
        </p:nvCxnSpPr>
        <p:spPr>
          <a:xfrm flipH="1">
            <a:off x="5724495" y="3465945"/>
            <a:ext cx="633274"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3" name="Straight Arrow Connector 42">
            <a:extLst>
              <a:ext uri="{FF2B5EF4-FFF2-40B4-BE49-F238E27FC236}">
                <a16:creationId xmlns:a16="http://schemas.microsoft.com/office/drawing/2014/main" id="{AE354F03-74BB-4721-AE2F-D533809BEB14}"/>
              </a:ext>
            </a:extLst>
          </p:cNvPr>
          <p:cNvCxnSpPr>
            <a:cxnSpLocks/>
            <a:stCxn id="14" idx="1"/>
            <a:endCxn id="15" idx="3"/>
          </p:cNvCxnSpPr>
          <p:nvPr/>
        </p:nvCxnSpPr>
        <p:spPr>
          <a:xfrm flipH="1">
            <a:off x="3860629" y="3465945"/>
            <a:ext cx="572948"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6" name="Straight Arrow Connector 45">
            <a:extLst>
              <a:ext uri="{FF2B5EF4-FFF2-40B4-BE49-F238E27FC236}">
                <a16:creationId xmlns:a16="http://schemas.microsoft.com/office/drawing/2014/main" id="{55590592-B2F7-4EE1-8068-DDAD70643B0D}"/>
              </a:ext>
            </a:extLst>
          </p:cNvPr>
          <p:cNvCxnSpPr>
            <a:cxnSpLocks/>
            <a:stCxn id="15" idx="2"/>
            <a:endCxn id="16" idx="0"/>
          </p:cNvCxnSpPr>
          <p:nvPr/>
        </p:nvCxnSpPr>
        <p:spPr>
          <a:xfrm flipH="1">
            <a:off x="3112973" y="3761781"/>
            <a:ext cx="1" cy="76009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9" name="Straight Arrow Connector 48">
            <a:extLst>
              <a:ext uri="{FF2B5EF4-FFF2-40B4-BE49-F238E27FC236}">
                <a16:creationId xmlns:a16="http://schemas.microsoft.com/office/drawing/2014/main" id="{D011AAE4-F08F-4DAD-B857-9B7687C2B386}"/>
              </a:ext>
            </a:extLst>
          </p:cNvPr>
          <p:cNvCxnSpPr>
            <a:cxnSpLocks/>
            <a:stCxn id="16" idx="3"/>
            <a:endCxn id="17" idx="1"/>
          </p:cNvCxnSpPr>
          <p:nvPr/>
        </p:nvCxnSpPr>
        <p:spPr>
          <a:xfrm>
            <a:off x="3860628" y="4826637"/>
            <a:ext cx="780616"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2" name="Straight Arrow Connector 51">
            <a:extLst>
              <a:ext uri="{FF2B5EF4-FFF2-40B4-BE49-F238E27FC236}">
                <a16:creationId xmlns:a16="http://schemas.microsoft.com/office/drawing/2014/main" id="{7C145F62-CA2C-4FE3-B319-AA3195B9A9AB}"/>
              </a:ext>
            </a:extLst>
          </p:cNvPr>
          <p:cNvCxnSpPr>
            <a:cxnSpLocks/>
            <a:stCxn id="17" idx="3"/>
            <a:endCxn id="18" idx="1"/>
          </p:cNvCxnSpPr>
          <p:nvPr/>
        </p:nvCxnSpPr>
        <p:spPr>
          <a:xfrm>
            <a:off x="5652462" y="4826637"/>
            <a:ext cx="954733"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5" name="Straight Arrow Connector 54">
            <a:extLst>
              <a:ext uri="{FF2B5EF4-FFF2-40B4-BE49-F238E27FC236}">
                <a16:creationId xmlns:a16="http://schemas.microsoft.com/office/drawing/2014/main" id="{851E9B83-1137-4D87-BFC7-6375B39B9C3D}"/>
              </a:ext>
            </a:extLst>
          </p:cNvPr>
          <p:cNvCxnSpPr>
            <a:cxnSpLocks/>
            <a:stCxn id="18" idx="3"/>
            <a:endCxn id="20" idx="1"/>
          </p:cNvCxnSpPr>
          <p:nvPr/>
        </p:nvCxnSpPr>
        <p:spPr>
          <a:xfrm flipV="1">
            <a:off x="7949901" y="4822174"/>
            <a:ext cx="720760" cy="446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367849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par>
                                <p:cTn id="37" presetID="10"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par>
                                <p:cTn id="40" presetID="10" presetClass="entr" presetSubtype="0" fill="hold"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par>
                                <p:cTn id="54" presetID="10" presetClass="entr" presetSubtype="0" fill="hold" nodeType="with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fade">
                                      <p:cBhvr>
                                        <p:cTn id="56" dur="500"/>
                                        <p:tgtEl>
                                          <p:spTgt spid="4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10" presetClass="entr" presetSubtype="0" fill="hold" nodeType="with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fade">
                                      <p:cBhvr>
                                        <p:cTn id="62" dur="500"/>
                                        <p:tgtEl>
                                          <p:spTgt spid="4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500"/>
                                        <p:tgtEl>
                                          <p:spTgt spid="1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fade">
                                      <p:cBhvr>
                                        <p:cTn id="70" dur="500"/>
                                        <p:tgtEl>
                                          <p:spTgt spid="4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fade">
                                      <p:cBhvr>
                                        <p:cTn id="73" dur="500"/>
                                        <p:tgtEl>
                                          <p:spTgt spid="17"/>
                                        </p:tgtEl>
                                      </p:cBhvr>
                                    </p:animEffect>
                                  </p:childTnLst>
                                </p:cTn>
                              </p:par>
                              <p:par>
                                <p:cTn id="74" presetID="10" presetClass="entr" presetSubtype="0" fill="hold" nodeType="withEffect">
                                  <p:stCondLst>
                                    <p:cond delay="0"/>
                                  </p:stCondLst>
                                  <p:childTnLst>
                                    <p:set>
                                      <p:cBhvr>
                                        <p:cTn id="75" dur="1" fill="hold">
                                          <p:stCondLst>
                                            <p:cond delay="0"/>
                                          </p:stCondLst>
                                        </p:cTn>
                                        <p:tgtEl>
                                          <p:spTgt spid="52"/>
                                        </p:tgtEl>
                                        <p:attrNameLst>
                                          <p:attrName>style.visibility</p:attrName>
                                        </p:attrNameLst>
                                      </p:cBhvr>
                                      <p:to>
                                        <p:strVal val="visible"/>
                                      </p:to>
                                    </p:set>
                                    <p:animEffect transition="in" filter="fade">
                                      <p:cBhvr>
                                        <p:cTn id="76" dur="500"/>
                                        <p:tgtEl>
                                          <p:spTgt spid="5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fade">
                                      <p:cBhvr>
                                        <p:cTn id="79" dur="500"/>
                                        <p:tgtEl>
                                          <p:spTgt spid="18"/>
                                        </p:tgtEl>
                                      </p:cBhvr>
                                    </p:animEffect>
                                  </p:childTnLst>
                                </p:cTn>
                              </p:par>
                              <p:par>
                                <p:cTn id="80" presetID="10" presetClass="entr" presetSubtype="0" fill="hold" nodeType="withEffect">
                                  <p:stCondLst>
                                    <p:cond delay="0"/>
                                  </p:stCondLst>
                                  <p:childTnLst>
                                    <p:set>
                                      <p:cBhvr>
                                        <p:cTn id="81" dur="1" fill="hold">
                                          <p:stCondLst>
                                            <p:cond delay="0"/>
                                          </p:stCondLst>
                                        </p:cTn>
                                        <p:tgtEl>
                                          <p:spTgt spid="55"/>
                                        </p:tgtEl>
                                        <p:attrNameLst>
                                          <p:attrName>style.visibility</p:attrName>
                                        </p:attrNameLst>
                                      </p:cBhvr>
                                      <p:to>
                                        <p:strVal val="visible"/>
                                      </p:to>
                                    </p:set>
                                    <p:animEffect transition="in" filter="fade">
                                      <p:cBhvr>
                                        <p:cTn id="82" dur="500"/>
                                        <p:tgtEl>
                                          <p:spTgt spid="5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0"/>
                                        </p:tgtEl>
                                        <p:attrNameLst>
                                          <p:attrName>style.visibility</p:attrName>
                                        </p:attrNameLst>
                                      </p:cBhvr>
                                      <p:to>
                                        <p:strVal val="visible"/>
                                      </p:to>
                                    </p:set>
                                    <p:animEffect transition="in" filter="fade">
                                      <p:cBhvr>
                                        <p:cTn id="8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11" grpId="0" animBg="1"/>
      <p:bldP spid="12" grpId="0" animBg="1"/>
      <p:bldP spid="13" grpId="0" animBg="1"/>
      <p:bldP spid="14" grpId="0" animBg="1"/>
      <p:bldP spid="15" grpId="0" animBg="1"/>
      <p:bldP spid="16" grpId="0" animBg="1"/>
      <p:bldP spid="17" grpId="0" animBg="1"/>
      <p:bldP spid="18" grpId="0" animBg="1"/>
      <p:bldP spid="2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Initial Analysis</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2134766" y="1485578"/>
            <a:ext cx="9590143" cy="504056"/>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r>
              <a:rPr lang="en-US" altLang="ko-KR" dirty="0"/>
              <a:t>Top 10 Toronto Raptors Players for Season Year 2019-20</a:t>
            </a:r>
          </a:p>
          <a:p>
            <a:pPr marL="0" indent="0" algn="ctr"/>
            <a:endParaRPr lang="en-US" altLang="ko-KR" sz="1200" b="1" dirty="0"/>
          </a:p>
          <a:p>
            <a:pPr marL="0" indent="0" algn="l"/>
            <a:r>
              <a:rPr lang="en-US" altLang="en-US" sz="1200" dirty="0"/>
              <a:t>           PER=[ FGM x 85.910 + Steals x 53.897+ 3PTM x 51.757 + FTM x 46.845 + Blocks x 39.190 + </a:t>
            </a:r>
            <a:r>
              <a:rPr lang="en-US" altLang="en-US" sz="1200" dirty="0" err="1"/>
              <a:t>Offensive_Reb</a:t>
            </a:r>
            <a:r>
              <a:rPr lang="en-US" altLang="en-US" sz="1200" dirty="0"/>
              <a:t> x 39.190 + Assists x 34.677</a:t>
            </a:r>
          </a:p>
          <a:p>
            <a:pPr algn="l"/>
            <a:r>
              <a:rPr lang="en-US" altLang="en-US" sz="1200" dirty="0"/>
              <a:t>                   + </a:t>
            </a:r>
            <a:r>
              <a:rPr lang="en-US" altLang="en-US" sz="1200" dirty="0" err="1"/>
              <a:t>Defensive_Reb</a:t>
            </a:r>
            <a:r>
              <a:rPr lang="en-US" altLang="en-US" sz="1200" dirty="0"/>
              <a:t> x 14.707 - Foul x 17.174 - </a:t>
            </a:r>
            <a:r>
              <a:rPr lang="en-US" altLang="en-US" sz="1200" dirty="0" err="1"/>
              <a:t>FT_Miss</a:t>
            </a:r>
            <a:r>
              <a:rPr lang="en-US" altLang="en-US" sz="1200" dirty="0"/>
              <a:t> x 20.091 - </a:t>
            </a:r>
            <a:r>
              <a:rPr lang="en-US" altLang="en-US" sz="1200" dirty="0" err="1"/>
              <a:t>FG_Miss</a:t>
            </a:r>
            <a:r>
              <a:rPr lang="en-US" altLang="en-US" sz="1200" dirty="0"/>
              <a:t> x 39.190- TO x 53.897 ] x (1 / Minutes)</a:t>
            </a:r>
          </a:p>
          <a:p>
            <a:r>
              <a:rPr lang="en-CA" altLang="en-US" sz="1200" dirty="0"/>
              <a:t>	PIE = [PTS + FGM + FTM - FGA - FTA + DREB + (0.5 * OREB) + AST + STL + (0.5 * BLK) - PF – TOV] / [</a:t>
            </a:r>
            <a:r>
              <a:rPr lang="en-CA" altLang="en-US" sz="1200" dirty="0" err="1"/>
              <a:t>GmPTS</a:t>
            </a:r>
            <a:r>
              <a:rPr lang="en-CA" altLang="en-US" sz="1200" dirty="0"/>
              <a:t> + </a:t>
            </a:r>
            <a:r>
              <a:rPr lang="en-CA" altLang="en-US" sz="1200" dirty="0" err="1"/>
              <a:t>GmFGM</a:t>
            </a:r>
            <a:r>
              <a:rPr lang="en-CA" altLang="en-US" sz="1200" dirty="0"/>
              <a:t> + </a:t>
            </a:r>
            <a:r>
              <a:rPr lang="en-CA" altLang="en-US" sz="1200" dirty="0" err="1"/>
              <a:t>GmFTM</a:t>
            </a:r>
            <a:r>
              <a:rPr lang="en-CA" altLang="en-US" sz="1200" dirty="0"/>
              <a:t> – </a:t>
            </a:r>
            <a:r>
              <a:rPr lang="en-CA" altLang="en-US" sz="1200" dirty="0" err="1"/>
              <a:t>GmFGA</a:t>
            </a:r>
            <a:endParaRPr lang="en-CA" altLang="en-US" sz="1200" dirty="0"/>
          </a:p>
          <a:p>
            <a:r>
              <a:rPr lang="en-CA" altLang="en-US" sz="1200" dirty="0"/>
              <a:t>	       - </a:t>
            </a:r>
            <a:r>
              <a:rPr lang="en-CA" altLang="en-US" sz="1200" dirty="0" err="1"/>
              <a:t>GmFTA</a:t>
            </a:r>
            <a:r>
              <a:rPr lang="en-CA" altLang="en-US" sz="1200" dirty="0"/>
              <a:t> + </a:t>
            </a:r>
            <a:r>
              <a:rPr lang="en-CA" altLang="en-US" sz="1200" dirty="0" err="1"/>
              <a:t>GmDREB</a:t>
            </a:r>
            <a:r>
              <a:rPr lang="en-CA" altLang="en-US" sz="1200" dirty="0"/>
              <a:t> + (0.5 * </a:t>
            </a:r>
            <a:r>
              <a:rPr lang="en-CA" altLang="en-US" sz="1200" dirty="0" err="1"/>
              <a:t>GmOREB</a:t>
            </a:r>
            <a:r>
              <a:rPr lang="en-CA" altLang="en-US" sz="1200" dirty="0"/>
              <a:t>) + </a:t>
            </a:r>
            <a:r>
              <a:rPr lang="en-CA" altLang="en-US" sz="1200" dirty="0" err="1"/>
              <a:t>GmAST</a:t>
            </a:r>
            <a:r>
              <a:rPr lang="en-CA" altLang="en-US" sz="1200" dirty="0"/>
              <a:t> + </a:t>
            </a:r>
            <a:r>
              <a:rPr lang="en-CA" altLang="en-US" sz="1200" dirty="0" err="1"/>
              <a:t>GmSTL</a:t>
            </a:r>
            <a:r>
              <a:rPr lang="en-CA" altLang="en-US" sz="1200" dirty="0"/>
              <a:t> + (0.5 * </a:t>
            </a:r>
            <a:r>
              <a:rPr lang="en-CA" altLang="en-US" sz="1200" dirty="0" err="1"/>
              <a:t>GmBLK</a:t>
            </a:r>
            <a:r>
              <a:rPr lang="en-CA" altLang="en-US" sz="1200" dirty="0"/>
              <a:t>) - </a:t>
            </a:r>
            <a:r>
              <a:rPr lang="en-CA" altLang="en-US" sz="1200" dirty="0" err="1"/>
              <a:t>GmPF</a:t>
            </a:r>
            <a:r>
              <a:rPr lang="en-CA" altLang="en-US" sz="1200" dirty="0"/>
              <a:t> – </a:t>
            </a:r>
            <a:r>
              <a:rPr lang="en-CA" altLang="en-US" sz="1200" dirty="0" err="1"/>
              <a:t>GmTOV</a:t>
            </a:r>
            <a:r>
              <a:rPr lang="en-CA" altLang="en-US" sz="1200" dirty="0"/>
              <a:t>]</a:t>
            </a:r>
          </a:p>
          <a:p>
            <a:pPr algn="l"/>
            <a:endParaRPr lang="en-US" altLang="en-US" sz="1200" dirty="0"/>
          </a:p>
          <a:p>
            <a:pPr>
              <a:buFont typeface="Arial" pitchFamily="34" charset="0"/>
              <a:buChar char="•"/>
            </a:pPr>
            <a:endParaRPr lang="en-US" sz="1200" dirty="0"/>
          </a:p>
        </p:txBody>
      </p:sp>
      <p:sp>
        <p:nvSpPr>
          <p:cNvPr id="5" name="Rectangle 4">
            <a:extLst>
              <a:ext uri="{FF2B5EF4-FFF2-40B4-BE49-F238E27FC236}">
                <a16:creationId xmlns:a16="http://schemas.microsoft.com/office/drawing/2014/main" id="{11362A1A-7A67-4481-B505-236C3883789F}"/>
              </a:ext>
            </a:extLst>
          </p:cNvPr>
          <p:cNvSpPr/>
          <p:nvPr/>
        </p:nvSpPr>
        <p:spPr>
          <a:xfrm>
            <a:off x="6671270" y="5808840"/>
            <a:ext cx="432048" cy="2132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3" name="Picture 12">
            <a:extLst>
              <a:ext uri="{FF2B5EF4-FFF2-40B4-BE49-F238E27FC236}">
                <a16:creationId xmlns:a16="http://schemas.microsoft.com/office/drawing/2014/main" id="{4C2984F2-3A3F-45DB-9E39-1C882355DD4D}"/>
              </a:ext>
            </a:extLst>
          </p:cNvPr>
          <p:cNvPicPr>
            <a:picLocks noChangeAspect="1"/>
          </p:cNvPicPr>
          <p:nvPr/>
        </p:nvPicPr>
        <p:blipFill>
          <a:blip r:embed="rId3"/>
          <a:stretch>
            <a:fillRect/>
          </a:stretch>
        </p:blipFill>
        <p:spPr>
          <a:xfrm>
            <a:off x="2045989" y="3999314"/>
            <a:ext cx="1453587" cy="1537127"/>
          </a:xfrm>
          <a:prstGeom prst="rect">
            <a:avLst/>
          </a:prstGeom>
        </p:spPr>
      </p:pic>
      <p:pic>
        <p:nvPicPr>
          <p:cNvPr id="17" name="Content Placeholder 16">
            <a:extLst>
              <a:ext uri="{FF2B5EF4-FFF2-40B4-BE49-F238E27FC236}">
                <a16:creationId xmlns:a16="http://schemas.microsoft.com/office/drawing/2014/main" id="{09E30525-F02D-476B-BBAF-76A8A789605D}"/>
              </a:ext>
            </a:extLst>
          </p:cNvPr>
          <p:cNvPicPr>
            <a:picLocks noGrp="1" noChangeAspect="1"/>
          </p:cNvPicPr>
          <p:nvPr>
            <p:ph idx="1"/>
          </p:nvPr>
        </p:nvPicPr>
        <p:blipFill>
          <a:blip r:embed="rId4"/>
          <a:stretch>
            <a:fillRect/>
          </a:stretch>
        </p:blipFill>
        <p:spPr>
          <a:xfrm>
            <a:off x="3694670" y="3168432"/>
            <a:ext cx="3929449" cy="3403046"/>
          </a:xfrm>
        </p:spPr>
      </p:pic>
      <p:pic>
        <p:nvPicPr>
          <p:cNvPr id="19" name="Picture 18">
            <a:extLst>
              <a:ext uri="{FF2B5EF4-FFF2-40B4-BE49-F238E27FC236}">
                <a16:creationId xmlns:a16="http://schemas.microsoft.com/office/drawing/2014/main" id="{0175DC69-A944-4900-9BAE-0F224ED86BAE}"/>
              </a:ext>
            </a:extLst>
          </p:cNvPr>
          <p:cNvPicPr>
            <a:picLocks noChangeAspect="1"/>
          </p:cNvPicPr>
          <p:nvPr/>
        </p:nvPicPr>
        <p:blipFill>
          <a:blip r:embed="rId5"/>
          <a:stretch>
            <a:fillRect/>
          </a:stretch>
        </p:blipFill>
        <p:spPr>
          <a:xfrm>
            <a:off x="7819213" y="3168432"/>
            <a:ext cx="3929449" cy="3403046"/>
          </a:xfrm>
          <a:prstGeom prst="rect">
            <a:avLst/>
          </a:prstGeom>
        </p:spPr>
      </p:pic>
    </p:spTree>
    <p:extLst>
      <p:ext uri="{BB962C8B-B14F-4D97-AF65-F5344CB8AC3E}">
        <p14:creationId xmlns:p14="http://schemas.microsoft.com/office/powerpoint/2010/main" val="248410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animEffect transition="in" filter="fade">
                                      <p:cBhvr>
                                        <p:cTn id="15" dur="500"/>
                                        <p:tgtEl>
                                          <p:spTgt spid="11">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17"/>
                                        </p:tgtEl>
                                      </p:cBhvr>
                                    </p:animEffect>
                                    <p:set>
                                      <p:cBhvr>
                                        <p:cTn id="26" dur="1" fill="hold">
                                          <p:stCondLst>
                                            <p:cond delay="499"/>
                                          </p:stCondLst>
                                        </p:cTn>
                                        <p:tgtEl>
                                          <p:spTgt spid="17"/>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xit" presetSubtype="0" fill="hold" grpId="1" nodeType="withEffect">
                                  <p:stCondLst>
                                    <p:cond delay="0"/>
                                  </p:stCondLst>
                                  <p:childTnLst>
                                    <p:animEffect transition="out" filter="fade">
                                      <p:cBhvr>
                                        <p:cTn id="34" dur="500"/>
                                        <p:tgtEl>
                                          <p:spTgt spid="5"/>
                                        </p:tgtEl>
                                      </p:cBhvr>
                                    </p:animEffect>
                                    <p:set>
                                      <p:cBhvr>
                                        <p:cTn id="35" dur="1" fill="hold">
                                          <p:stCondLst>
                                            <p:cond delay="499"/>
                                          </p:stCondLst>
                                        </p:cTn>
                                        <p:tgtEl>
                                          <p:spTgt spid="5"/>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11">
                                            <p:txEl>
                                              <p:pRg st="4" end="4"/>
                                            </p:txEl>
                                          </p:spTgt>
                                        </p:tgtEl>
                                        <p:attrNameLst>
                                          <p:attrName>style.visibility</p:attrName>
                                        </p:attrNameLst>
                                      </p:cBhvr>
                                      <p:to>
                                        <p:strVal val="visible"/>
                                      </p:to>
                                    </p:set>
                                    <p:animEffect transition="in" filter="fade">
                                      <p:cBhvr>
                                        <p:cTn id="38" dur="500"/>
                                        <p:tgtEl>
                                          <p:spTgt spid="11">
                                            <p:txEl>
                                              <p:pRg st="4" end="4"/>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1">
                                            <p:txEl>
                                              <p:pRg st="5" end="5"/>
                                            </p:txEl>
                                          </p:spTgt>
                                        </p:tgtEl>
                                        <p:attrNameLst>
                                          <p:attrName>style.visibility</p:attrName>
                                        </p:attrNameLst>
                                      </p:cBhvr>
                                      <p:to>
                                        <p:strVal val="visible"/>
                                      </p:to>
                                    </p:set>
                                    <p:animEffect transition="in" filter="fade">
                                      <p:cBhvr>
                                        <p:cTn id="41" dur="500"/>
                                        <p:tgtEl>
                                          <p:spTgt spid="11">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pic>
        <p:nvPicPr>
          <p:cNvPr id="8" name="Picture 7">
            <a:extLst>
              <a:ext uri="{FF2B5EF4-FFF2-40B4-BE49-F238E27FC236}">
                <a16:creationId xmlns:a16="http://schemas.microsoft.com/office/drawing/2014/main" id="{9225BDC5-4BBA-4E44-B587-D2B9DDE0146B}"/>
              </a:ext>
            </a:extLst>
          </p:cNvPr>
          <p:cNvPicPr/>
          <p:nvPr/>
        </p:nvPicPr>
        <p:blipFill>
          <a:blip r:embed="rId3"/>
          <a:stretch>
            <a:fillRect/>
          </a:stretch>
        </p:blipFill>
        <p:spPr>
          <a:xfrm>
            <a:off x="2630352" y="2222501"/>
            <a:ext cx="7480452" cy="4244400"/>
          </a:xfrm>
          <a:prstGeom prst="rect">
            <a:avLst/>
          </a:prstGeom>
        </p:spPr>
      </p:pic>
      <p:sp>
        <p:nvSpPr>
          <p:cNvPr id="5" name="Content Placeholder 3">
            <a:extLst>
              <a:ext uri="{FF2B5EF4-FFF2-40B4-BE49-F238E27FC236}">
                <a16:creationId xmlns:a16="http://schemas.microsoft.com/office/drawing/2014/main" id="{DDADE694-4844-4408-99E9-652C7CA8436F}"/>
              </a:ext>
            </a:extLst>
          </p:cNvPr>
          <p:cNvSpPr>
            <a:spLocks noGrp="1"/>
          </p:cNvSpPr>
          <p:nvPr>
            <p:ph idx="1"/>
          </p:nvPr>
        </p:nvSpPr>
        <p:spPr>
          <a:xfrm>
            <a:off x="3707026" y="1470454"/>
            <a:ext cx="4039974" cy="420129"/>
          </a:xfrm>
        </p:spPr>
        <p:txBody>
          <a:bodyPr>
            <a:normAutofit fontScale="92500" lnSpcReduction="10000"/>
          </a:bodyPr>
          <a:lstStyle/>
          <a:p>
            <a:r>
              <a:rPr lang="en-US" sz="2400" dirty="0"/>
              <a:t>Analysis Comparison by Model</a:t>
            </a:r>
            <a:endParaRPr lang="en-CA" sz="2400" dirty="0"/>
          </a:p>
        </p:txBody>
      </p:sp>
      <p:sp>
        <p:nvSpPr>
          <p:cNvPr id="6" name="Content Placeholder 3">
            <a:extLst>
              <a:ext uri="{FF2B5EF4-FFF2-40B4-BE49-F238E27FC236}">
                <a16:creationId xmlns:a16="http://schemas.microsoft.com/office/drawing/2014/main" id="{EFC16065-17B2-44CA-887F-54F20E77CD89}"/>
              </a:ext>
            </a:extLst>
          </p:cNvPr>
          <p:cNvSpPr txBox="1">
            <a:spLocks/>
          </p:cNvSpPr>
          <p:nvPr/>
        </p:nvSpPr>
        <p:spPr>
          <a:xfrm>
            <a:off x="3884563" y="1470454"/>
            <a:ext cx="5221337" cy="407774"/>
          </a:xfrm>
          <a:prstGeom prst="rect">
            <a:avLst/>
          </a:prstGeom>
        </p:spPr>
        <p:txBody>
          <a:bodyPr vert="horz" lIns="99569" tIns="49785" rIns="99569" bIns="49785" rtlCol="0">
            <a:normAutofit fontScale="92500" lnSpcReduction="10000"/>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r>
              <a:rPr lang="en-US" sz="2400" dirty="0"/>
              <a:t>Feature Comparison by Model</a:t>
            </a:r>
            <a:endParaRPr lang="en-CA" sz="2400" dirty="0"/>
          </a:p>
        </p:txBody>
      </p:sp>
      <p:pic>
        <p:nvPicPr>
          <p:cNvPr id="7" name="Picture 6">
            <a:extLst>
              <a:ext uri="{FF2B5EF4-FFF2-40B4-BE49-F238E27FC236}">
                <a16:creationId xmlns:a16="http://schemas.microsoft.com/office/drawing/2014/main" id="{6ADBD821-589D-48AF-BC55-CF99442ACC86}"/>
              </a:ext>
            </a:extLst>
          </p:cNvPr>
          <p:cNvPicPr/>
          <p:nvPr/>
        </p:nvPicPr>
        <p:blipFill>
          <a:blip r:embed="rId4"/>
          <a:stretch>
            <a:fillRect/>
          </a:stretch>
        </p:blipFill>
        <p:spPr>
          <a:xfrm>
            <a:off x="2769348" y="1889250"/>
            <a:ext cx="7817398" cy="4741737"/>
          </a:xfrm>
          <a:prstGeom prst="rect">
            <a:avLst/>
          </a:prstGeom>
        </p:spPr>
      </p:pic>
      <p:sp>
        <p:nvSpPr>
          <p:cNvPr id="9" name="Arrow: Right 8">
            <a:extLst>
              <a:ext uri="{FF2B5EF4-FFF2-40B4-BE49-F238E27FC236}">
                <a16:creationId xmlns:a16="http://schemas.microsoft.com/office/drawing/2014/main" id="{5726D52A-D79F-49F9-81AB-589823C71295}"/>
              </a:ext>
            </a:extLst>
          </p:cNvPr>
          <p:cNvSpPr/>
          <p:nvPr/>
        </p:nvSpPr>
        <p:spPr>
          <a:xfrm rot="10800000">
            <a:off x="8839200" y="2768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Arrow: Right 9">
            <a:extLst>
              <a:ext uri="{FF2B5EF4-FFF2-40B4-BE49-F238E27FC236}">
                <a16:creationId xmlns:a16="http://schemas.microsoft.com/office/drawing/2014/main" id="{25D8AA72-FAB1-4251-839E-1024A759AE2E}"/>
              </a:ext>
            </a:extLst>
          </p:cNvPr>
          <p:cNvSpPr/>
          <p:nvPr/>
        </p:nvSpPr>
        <p:spPr>
          <a:xfrm rot="10800000">
            <a:off x="8902700" y="36068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Arrow: Right 10">
            <a:extLst>
              <a:ext uri="{FF2B5EF4-FFF2-40B4-BE49-F238E27FC236}">
                <a16:creationId xmlns:a16="http://schemas.microsoft.com/office/drawing/2014/main" id="{873BB1DD-8741-40F6-91D2-94378DA3870B}"/>
              </a:ext>
            </a:extLst>
          </p:cNvPr>
          <p:cNvSpPr/>
          <p:nvPr/>
        </p:nvSpPr>
        <p:spPr>
          <a:xfrm rot="10800000">
            <a:off x="8559800" y="4419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Arrow: Right 11">
            <a:extLst>
              <a:ext uri="{FF2B5EF4-FFF2-40B4-BE49-F238E27FC236}">
                <a16:creationId xmlns:a16="http://schemas.microsoft.com/office/drawing/2014/main" id="{458B6DDC-FA64-4F04-A90F-670C38938AE2}"/>
              </a:ext>
            </a:extLst>
          </p:cNvPr>
          <p:cNvSpPr/>
          <p:nvPr/>
        </p:nvSpPr>
        <p:spPr>
          <a:xfrm rot="10800000">
            <a:off x="9182100" y="5245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5DAD6934-AAE6-4FF9-A936-353CCF7A5BC9}"/>
              </a:ext>
            </a:extLst>
          </p:cNvPr>
          <p:cNvSpPr/>
          <p:nvPr/>
        </p:nvSpPr>
        <p:spPr>
          <a:xfrm>
            <a:off x="7480300" y="6438900"/>
            <a:ext cx="1168400" cy="203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Arrow: Right 13">
            <a:extLst>
              <a:ext uri="{FF2B5EF4-FFF2-40B4-BE49-F238E27FC236}">
                <a16:creationId xmlns:a16="http://schemas.microsoft.com/office/drawing/2014/main" id="{D0F38B91-2D55-444D-A3D7-84D74D268968}"/>
              </a:ext>
            </a:extLst>
          </p:cNvPr>
          <p:cNvSpPr/>
          <p:nvPr/>
        </p:nvSpPr>
        <p:spPr>
          <a:xfrm rot="5400000">
            <a:off x="9182100" y="21463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Arrow: Right 14">
            <a:extLst>
              <a:ext uri="{FF2B5EF4-FFF2-40B4-BE49-F238E27FC236}">
                <a16:creationId xmlns:a16="http://schemas.microsoft.com/office/drawing/2014/main" id="{66857987-6DB8-45C7-94D5-BFDE418E4265}"/>
              </a:ext>
            </a:extLst>
          </p:cNvPr>
          <p:cNvSpPr/>
          <p:nvPr/>
        </p:nvSpPr>
        <p:spPr>
          <a:xfrm rot="5400000">
            <a:off x="8864600" y="36195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Arrow: Right 15">
            <a:extLst>
              <a:ext uri="{FF2B5EF4-FFF2-40B4-BE49-F238E27FC236}">
                <a16:creationId xmlns:a16="http://schemas.microsoft.com/office/drawing/2014/main" id="{98910F1F-6300-4D93-A862-07FFF80C0820}"/>
              </a:ext>
            </a:extLst>
          </p:cNvPr>
          <p:cNvSpPr/>
          <p:nvPr/>
        </p:nvSpPr>
        <p:spPr>
          <a:xfrm rot="5400000">
            <a:off x="7937500" y="3594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3A1452C4-BEAA-4EF3-BB7A-70788E267515}"/>
              </a:ext>
            </a:extLst>
          </p:cNvPr>
          <p:cNvSpPr/>
          <p:nvPr/>
        </p:nvSpPr>
        <p:spPr>
          <a:xfrm>
            <a:off x="7823200" y="6159500"/>
            <a:ext cx="1778000" cy="241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9661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par>
                                <p:cTn id="36" presetID="10" presetClass="exit" presetSubtype="0" fill="hold" nodeType="withEffect">
                                  <p:stCondLst>
                                    <p:cond delay="0"/>
                                  </p:stCondLst>
                                  <p:childTnLst>
                                    <p:animEffect transition="out" filter="fade">
                                      <p:cBhvr>
                                        <p:cTn id="37" dur="500"/>
                                        <p:tgtEl>
                                          <p:spTgt spid="8"/>
                                        </p:tgtEl>
                                      </p:cBhvr>
                                    </p:animEffect>
                                    <p:set>
                                      <p:cBhvr>
                                        <p:cTn id="38" dur="1" fill="hold">
                                          <p:stCondLst>
                                            <p:cond delay="499"/>
                                          </p:stCondLst>
                                        </p:cTn>
                                        <p:tgtEl>
                                          <p:spTgt spid="8"/>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5">
                                            <p:txEl>
                                              <p:pRg st="0" end="0"/>
                                            </p:txEl>
                                          </p:spTgt>
                                        </p:tgtEl>
                                      </p:cBhvr>
                                    </p:animEffect>
                                    <p:set>
                                      <p:cBhvr>
                                        <p:cTn id="41" dur="1" fill="hold">
                                          <p:stCondLst>
                                            <p:cond delay="499"/>
                                          </p:stCondLst>
                                        </p:cTn>
                                        <p:tgtEl>
                                          <p:spTgt spid="5">
                                            <p:txEl>
                                              <p:pRg st="0" end="0"/>
                                            </p:txEl>
                                          </p:spTgt>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9"/>
                                        </p:tgtEl>
                                      </p:cBhvr>
                                    </p:animEffect>
                                    <p:set>
                                      <p:cBhvr>
                                        <p:cTn id="44" dur="1" fill="hold">
                                          <p:stCondLst>
                                            <p:cond delay="499"/>
                                          </p:stCondLst>
                                        </p:cTn>
                                        <p:tgtEl>
                                          <p:spTgt spid="9"/>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10"/>
                                        </p:tgtEl>
                                      </p:cBhvr>
                                    </p:animEffect>
                                    <p:set>
                                      <p:cBhvr>
                                        <p:cTn id="47" dur="1" fill="hold">
                                          <p:stCondLst>
                                            <p:cond delay="499"/>
                                          </p:stCondLst>
                                        </p:cTn>
                                        <p:tgtEl>
                                          <p:spTgt spid="10"/>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11"/>
                                        </p:tgtEl>
                                      </p:cBhvr>
                                    </p:animEffect>
                                    <p:set>
                                      <p:cBhvr>
                                        <p:cTn id="50" dur="1" fill="hold">
                                          <p:stCondLst>
                                            <p:cond delay="499"/>
                                          </p:stCondLst>
                                        </p:cTn>
                                        <p:tgtEl>
                                          <p:spTgt spid="11"/>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12"/>
                                        </p:tgtEl>
                                      </p:cBhvr>
                                    </p:animEffect>
                                    <p:set>
                                      <p:cBhvr>
                                        <p:cTn id="53" dur="1" fill="hold">
                                          <p:stCondLst>
                                            <p:cond delay="499"/>
                                          </p:stCondLst>
                                        </p:cTn>
                                        <p:tgtEl>
                                          <p:spTgt spid="12"/>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3"/>
                                        </p:tgtEl>
                                      </p:cBhvr>
                                    </p:animEffect>
                                    <p:set>
                                      <p:cBhvr>
                                        <p:cTn id="56" dur="1" fill="hold">
                                          <p:stCondLst>
                                            <p:cond delay="499"/>
                                          </p:stCondLst>
                                        </p:cTn>
                                        <p:tgtEl>
                                          <p:spTgt spid="3"/>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500"/>
                                        <p:tgtEl>
                                          <p:spTgt spid="1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fade">
                                      <p:cBhvr>
                                        <p:cTn id="7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5" grpId="1" build="p"/>
      <p:bldP spid="6" grpId="0"/>
      <p:bldP spid="9" grpId="0" animBg="1"/>
      <p:bldP spid="9" grpId="1" animBg="1"/>
      <p:bldP spid="10" grpId="0" animBg="1"/>
      <p:bldP spid="10" grpId="1" animBg="1"/>
      <p:bldP spid="11" grpId="0" animBg="1"/>
      <p:bldP spid="11" grpId="1" animBg="1"/>
      <p:bldP spid="12" grpId="0" animBg="1"/>
      <p:bldP spid="12" grpId="1" animBg="1"/>
      <p:bldP spid="13" grpId="0" animBg="1"/>
      <p:bldP spid="14" grpId="0" animBg="1"/>
      <p:bldP spid="15" grpId="0" animBg="1"/>
      <p:bldP spid="16" grpId="0" animBg="1"/>
      <p:bldP spid="3" grpId="0" animBg="1"/>
      <p:bldP spid="3"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 Phase 2</a:t>
            </a:r>
          </a:p>
        </p:txBody>
      </p:sp>
      <p:sp>
        <p:nvSpPr>
          <p:cNvPr id="5" name="Flowchart: Terminator 4">
            <a:extLst>
              <a:ext uri="{FF2B5EF4-FFF2-40B4-BE49-F238E27FC236}">
                <a16:creationId xmlns:a16="http://schemas.microsoft.com/office/drawing/2014/main" id="{909A8907-54A0-4E8C-A047-B763116EEDE9}"/>
              </a:ext>
            </a:extLst>
          </p:cNvPr>
          <p:cNvSpPr/>
          <p:nvPr/>
        </p:nvSpPr>
        <p:spPr>
          <a:xfrm>
            <a:off x="2641556" y="1919450"/>
            <a:ext cx="2041887" cy="676668"/>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Phase 1 – Enhanced Data</a:t>
            </a:r>
          </a:p>
          <a:p>
            <a:pPr algn="ctr"/>
            <a:r>
              <a:rPr lang="en-CA" sz="1200" dirty="0"/>
              <a:t>(Regular season only)</a:t>
            </a:r>
          </a:p>
        </p:txBody>
      </p:sp>
      <p:sp>
        <p:nvSpPr>
          <p:cNvPr id="7" name="Flowchart: Process 6">
            <a:extLst>
              <a:ext uri="{FF2B5EF4-FFF2-40B4-BE49-F238E27FC236}">
                <a16:creationId xmlns:a16="http://schemas.microsoft.com/office/drawing/2014/main" id="{9D3D625F-B905-42E0-A8AF-C4264564F9D5}"/>
              </a:ext>
            </a:extLst>
          </p:cNvPr>
          <p:cNvSpPr/>
          <p:nvPr/>
        </p:nvSpPr>
        <p:spPr>
          <a:xfrm>
            <a:off x="5254943" y="1919452"/>
            <a:ext cx="1395280"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the average</a:t>
            </a:r>
          </a:p>
          <a:p>
            <a:pPr algn="ctr"/>
            <a:r>
              <a:rPr lang="en-CA" sz="1200" dirty="0"/>
              <a:t>Stats for TOR</a:t>
            </a:r>
          </a:p>
          <a:p>
            <a:pPr algn="ctr"/>
            <a:r>
              <a:rPr lang="en-CA" sz="1200" dirty="0"/>
              <a:t>for 2014-2020</a:t>
            </a:r>
          </a:p>
        </p:txBody>
      </p:sp>
      <p:sp>
        <p:nvSpPr>
          <p:cNvPr id="8" name="Flowchart: Process 7">
            <a:extLst>
              <a:ext uri="{FF2B5EF4-FFF2-40B4-BE49-F238E27FC236}">
                <a16:creationId xmlns:a16="http://schemas.microsoft.com/office/drawing/2014/main" id="{CCA65C14-B8AB-4EEF-A8FD-45130DC7ABCE}"/>
              </a:ext>
            </a:extLst>
          </p:cNvPr>
          <p:cNvSpPr/>
          <p:nvPr/>
        </p:nvSpPr>
        <p:spPr>
          <a:xfrm>
            <a:off x="7250654" y="1919450"/>
            <a:ext cx="153774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Establish Player</a:t>
            </a:r>
          </a:p>
          <a:p>
            <a:pPr algn="ctr"/>
            <a:r>
              <a:rPr lang="en-CA" sz="1200" dirty="0"/>
              <a:t>selection/elimination criteria</a:t>
            </a:r>
          </a:p>
        </p:txBody>
      </p:sp>
      <p:sp>
        <p:nvSpPr>
          <p:cNvPr id="9" name="Flowchart: Process 8">
            <a:extLst>
              <a:ext uri="{FF2B5EF4-FFF2-40B4-BE49-F238E27FC236}">
                <a16:creationId xmlns:a16="http://schemas.microsoft.com/office/drawing/2014/main" id="{6427DE4A-708B-47E9-8F79-306E32FFC5D7}"/>
              </a:ext>
            </a:extLst>
          </p:cNvPr>
          <p:cNvSpPr/>
          <p:nvPr/>
        </p:nvSpPr>
        <p:spPr>
          <a:xfrm>
            <a:off x="9359900" y="1919450"/>
            <a:ext cx="185825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Select 3 TOR under-</a:t>
            </a:r>
          </a:p>
          <a:p>
            <a:pPr algn="ctr"/>
            <a:r>
              <a:rPr lang="en-CA" sz="1200" dirty="0"/>
              <a:t>Performers &amp; 3 Non-TOR</a:t>
            </a:r>
          </a:p>
          <a:p>
            <a:pPr algn="ctr"/>
            <a:r>
              <a:rPr lang="en-CA" sz="1200" dirty="0"/>
              <a:t>better players</a:t>
            </a:r>
          </a:p>
        </p:txBody>
      </p:sp>
      <p:sp>
        <p:nvSpPr>
          <p:cNvPr id="10" name="Flowchart: Process 9">
            <a:extLst>
              <a:ext uri="{FF2B5EF4-FFF2-40B4-BE49-F238E27FC236}">
                <a16:creationId xmlns:a16="http://schemas.microsoft.com/office/drawing/2014/main" id="{A78A8912-B32C-4002-9F2F-F4A772D47BBE}"/>
              </a:ext>
            </a:extLst>
          </p:cNvPr>
          <p:cNvSpPr/>
          <p:nvPr/>
        </p:nvSpPr>
        <p:spPr>
          <a:xfrm>
            <a:off x="9355844" y="3251473"/>
            <a:ext cx="1858256"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the new data by</a:t>
            </a:r>
          </a:p>
          <a:p>
            <a:pPr algn="ctr"/>
            <a:r>
              <a:rPr lang="en-CA" sz="1200" dirty="0"/>
              <a:t>replacing the TOR with</a:t>
            </a:r>
          </a:p>
          <a:p>
            <a:pPr algn="ctr"/>
            <a:r>
              <a:rPr lang="en-CA" sz="1200" dirty="0"/>
              <a:t>Non-TOR players</a:t>
            </a:r>
          </a:p>
        </p:txBody>
      </p:sp>
      <p:sp>
        <p:nvSpPr>
          <p:cNvPr id="14" name="Flowchart: Process 13">
            <a:extLst>
              <a:ext uri="{FF2B5EF4-FFF2-40B4-BE49-F238E27FC236}">
                <a16:creationId xmlns:a16="http://schemas.microsoft.com/office/drawing/2014/main" id="{2DBFBA07-5359-4F18-9163-57501BA8FB49}"/>
              </a:ext>
            </a:extLst>
          </p:cNvPr>
          <p:cNvSpPr/>
          <p:nvPr/>
        </p:nvSpPr>
        <p:spPr>
          <a:xfrm>
            <a:off x="2637500" y="3251472"/>
            <a:ext cx="2041887"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Aggregate Team</a:t>
            </a:r>
          </a:p>
          <a:p>
            <a:pPr algn="ctr"/>
            <a:r>
              <a:rPr lang="en-CA" sz="1200" dirty="0"/>
              <a:t>data for 2005-2020</a:t>
            </a:r>
          </a:p>
        </p:txBody>
      </p:sp>
      <p:sp>
        <p:nvSpPr>
          <p:cNvPr id="15" name="Flowchart: Process 14">
            <a:extLst>
              <a:ext uri="{FF2B5EF4-FFF2-40B4-BE49-F238E27FC236}">
                <a16:creationId xmlns:a16="http://schemas.microsoft.com/office/drawing/2014/main" id="{20C9E56D-C9F1-4B9F-822E-2D5E180765A8}"/>
              </a:ext>
            </a:extLst>
          </p:cNvPr>
          <p:cNvSpPr/>
          <p:nvPr/>
        </p:nvSpPr>
        <p:spPr>
          <a:xfrm>
            <a:off x="2637500" y="4601805"/>
            <a:ext cx="2041887" cy="7252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a Random Forest</a:t>
            </a:r>
          </a:p>
          <a:p>
            <a:pPr algn="ctr"/>
            <a:r>
              <a:rPr lang="en-CA" sz="1200" dirty="0"/>
              <a:t>Model and save it</a:t>
            </a:r>
          </a:p>
        </p:txBody>
      </p:sp>
      <p:sp>
        <p:nvSpPr>
          <p:cNvPr id="18" name="Flowchart: Terminator 17">
            <a:extLst>
              <a:ext uri="{FF2B5EF4-FFF2-40B4-BE49-F238E27FC236}">
                <a16:creationId xmlns:a16="http://schemas.microsoft.com/office/drawing/2014/main" id="{AC0E5239-9D5F-454A-BB6A-93DE01ED1662}"/>
              </a:ext>
            </a:extLst>
          </p:cNvPr>
          <p:cNvSpPr/>
          <p:nvPr/>
        </p:nvSpPr>
        <p:spPr>
          <a:xfrm>
            <a:off x="9355843" y="4601805"/>
            <a:ext cx="1858256" cy="730520"/>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Team Win Prediction </a:t>
            </a:r>
          </a:p>
          <a:p>
            <a:pPr algn="ctr"/>
            <a:r>
              <a:rPr lang="en-CA" sz="1200" dirty="0"/>
              <a:t>and </a:t>
            </a:r>
          </a:p>
          <a:p>
            <a:pPr algn="ctr"/>
            <a:r>
              <a:rPr lang="en-CA" sz="1200" dirty="0"/>
              <a:t>Analysis</a:t>
            </a:r>
          </a:p>
        </p:txBody>
      </p:sp>
      <p:cxnSp>
        <p:nvCxnSpPr>
          <p:cNvPr id="19" name="Straight Arrow Connector 18">
            <a:extLst>
              <a:ext uri="{FF2B5EF4-FFF2-40B4-BE49-F238E27FC236}">
                <a16:creationId xmlns:a16="http://schemas.microsoft.com/office/drawing/2014/main" id="{F7E6DB43-8551-4035-B5A4-1BD2920F49A5}"/>
              </a:ext>
            </a:extLst>
          </p:cNvPr>
          <p:cNvCxnSpPr>
            <a:cxnSpLocks/>
            <a:stCxn id="5" idx="3"/>
            <a:endCxn id="7" idx="1"/>
          </p:cNvCxnSpPr>
          <p:nvPr/>
        </p:nvCxnSpPr>
        <p:spPr>
          <a:xfrm>
            <a:off x="4683443" y="2257784"/>
            <a:ext cx="571500"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0" name="Straight Arrow Connector 19">
            <a:extLst>
              <a:ext uri="{FF2B5EF4-FFF2-40B4-BE49-F238E27FC236}">
                <a16:creationId xmlns:a16="http://schemas.microsoft.com/office/drawing/2014/main" id="{B3A15809-CBD3-487B-8200-39C72D2F0DA0}"/>
              </a:ext>
            </a:extLst>
          </p:cNvPr>
          <p:cNvCxnSpPr>
            <a:cxnSpLocks/>
            <a:stCxn id="7" idx="3"/>
            <a:endCxn id="8" idx="1"/>
          </p:cNvCxnSpPr>
          <p:nvPr/>
        </p:nvCxnSpPr>
        <p:spPr>
          <a:xfrm flipV="1">
            <a:off x="6650223" y="2257784"/>
            <a:ext cx="600431"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1" name="Straight Arrow Connector 20">
            <a:extLst>
              <a:ext uri="{FF2B5EF4-FFF2-40B4-BE49-F238E27FC236}">
                <a16:creationId xmlns:a16="http://schemas.microsoft.com/office/drawing/2014/main" id="{E0D25F05-940D-4C6A-BF3D-1CA806E80C6E}"/>
              </a:ext>
            </a:extLst>
          </p:cNvPr>
          <p:cNvCxnSpPr>
            <a:cxnSpLocks/>
            <a:stCxn id="8" idx="3"/>
            <a:endCxn id="9" idx="1"/>
          </p:cNvCxnSpPr>
          <p:nvPr/>
        </p:nvCxnSpPr>
        <p:spPr>
          <a:xfrm>
            <a:off x="8788400" y="2257784"/>
            <a:ext cx="57150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9" name="Straight Arrow Connector 28">
            <a:extLst>
              <a:ext uri="{FF2B5EF4-FFF2-40B4-BE49-F238E27FC236}">
                <a16:creationId xmlns:a16="http://schemas.microsoft.com/office/drawing/2014/main" id="{1E773FCB-4651-4AA3-9ABD-99A1DE17468E}"/>
              </a:ext>
            </a:extLst>
          </p:cNvPr>
          <p:cNvCxnSpPr>
            <a:cxnSpLocks/>
            <a:stCxn id="15" idx="3"/>
            <a:endCxn id="149" idx="1"/>
          </p:cNvCxnSpPr>
          <p:nvPr/>
        </p:nvCxnSpPr>
        <p:spPr>
          <a:xfrm flipV="1">
            <a:off x="4679387" y="4961819"/>
            <a:ext cx="1271377" cy="262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74" name="Straight Arrow Connector 73">
            <a:extLst>
              <a:ext uri="{FF2B5EF4-FFF2-40B4-BE49-F238E27FC236}">
                <a16:creationId xmlns:a16="http://schemas.microsoft.com/office/drawing/2014/main" id="{18106A7F-A2BE-4DD7-A846-C8CC9430A041}"/>
              </a:ext>
            </a:extLst>
          </p:cNvPr>
          <p:cNvCxnSpPr>
            <a:cxnSpLocks/>
            <a:stCxn id="9" idx="2"/>
            <a:endCxn id="10" idx="0"/>
          </p:cNvCxnSpPr>
          <p:nvPr/>
        </p:nvCxnSpPr>
        <p:spPr>
          <a:xfrm flipH="1">
            <a:off x="10284972" y="2596118"/>
            <a:ext cx="4056" cy="65535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87" name="Straight Arrow Connector 86">
            <a:extLst>
              <a:ext uri="{FF2B5EF4-FFF2-40B4-BE49-F238E27FC236}">
                <a16:creationId xmlns:a16="http://schemas.microsoft.com/office/drawing/2014/main" id="{1EB63AE8-AEC7-4BA7-81F9-3A63C84DF673}"/>
              </a:ext>
            </a:extLst>
          </p:cNvPr>
          <p:cNvCxnSpPr>
            <a:cxnSpLocks/>
            <a:stCxn id="5" idx="2"/>
            <a:endCxn id="14" idx="0"/>
          </p:cNvCxnSpPr>
          <p:nvPr/>
        </p:nvCxnSpPr>
        <p:spPr>
          <a:xfrm flipH="1">
            <a:off x="3658444" y="2596118"/>
            <a:ext cx="4056" cy="65535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0" name="Straight Arrow Connector 89">
            <a:extLst>
              <a:ext uri="{FF2B5EF4-FFF2-40B4-BE49-F238E27FC236}">
                <a16:creationId xmlns:a16="http://schemas.microsoft.com/office/drawing/2014/main" id="{20F0FFB9-3560-4DE8-8C00-D8423F04F8B0}"/>
              </a:ext>
            </a:extLst>
          </p:cNvPr>
          <p:cNvCxnSpPr>
            <a:cxnSpLocks/>
            <a:stCxn id="14" idx="2"/>
            <a:endCxn id="15" idx="0"/>
          </p:cNvCxnSpPr>
          <p:nvPr/>
        </p:nvCxnSpPr>
        <p:spPr>
          <a:xfrm>
            <a:off x="3658444" y="3928140"/>
            <a:ext cx="0" cy="673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49" name="Flowchart: Process 148">
            <a:extLst>
              <a:ext uri="{FF2B5EF4-FFF2-40B4-BE49-F238E27FC236}">
                <a16:creationId xmlns:a16="http://schemas.microsoft.com/office/drawing/2014/main" id="{5FCDCB81-D13B-4F89-B578-1CA5D870956C}"/>
              </a:ext>
            </a:extLst>
          </p:cNvPr>
          <p:cNvSpPr/>
          <p:nvPr/>
        </p:nvSpPr>
        <p:spPr>
          <a:xfrm>
            <a:off x="5950764" y="4596562"/>
            <a:ext cx="2041887" cy="730514"/>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Run saved model with the</a:t>
            </a:r>
          </a:p>
          <a:p>
            <a:pPr algn="ctr"/>
            <a:r>
              <a:rPr lang="en-CA" sz="1200" dirty="0"/>
              <a:t>Generated data</a:t>
            </a:r>
          </a:p>
        </p:txBody>
      </p:sp>
      <p:cxnSp>
        <p:nvCxnSpPr>
          <p:cNvPr id="154" name="Straight Arrow Connector 153">
            <a:extLst>
              <a:ext uri="{FF2B5EF4-FFF2-40B4-BE49-F238E27FC236}">
                <a16:creationId xmlns:a16="http://schemas.microsoft.com/office/drawing/2014/main" id="{7DE0C762-CC58-4D0F-B801-5AF1307E4757}"/>
              </a:ext>
            </a:extLst>
          </p:cNvPr>
          <p:cNvCxnSpPr>
            <a:cxnSpLocks/>
            <a:stCxn id="149" idx="3"/>
            <a:endCxn id="18" idx="1"/>
          </p:cNvCxnSpPr>
          <p:nvPr/>
        </p:nvCxnSpPr>
        <p:spPr>
          <a:xfrm>
            <a:off x="7992651" y="4961819"/>
            <a:ext cx="1363192" cy="52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58" name="Connector: Elbow 157">
            <a:extLst>
              <a:ext uri="{FF2B5EF4-FFF2-40B4-BE49-F238E27FC236}">
                <a16:creationId xmlns:a16="http://schemas.microsoft.com/office/drawing/2014/main" id="{BA5D28D9-414D-4296-9916-8FC6D778938B}"/>
              </a:ext>
            </a:extLst>
          </p:cNvPr>
          <p:cNvCxnSpPr>
            <a:stCxn id="10" idx="1"/>
            <a:endCxn id="149" idx="0"/>
          </p:cNvCxnSpPr>
          <p:nvPr/>
        </p:nvCxnSpPr>
        <p:spPr>
          <a:xfrm rot="10800000" flipV="1">
            <a:off x="6971708" y="3589806"/>
            <a:ext cx="2384136" cy="1006756"/>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88714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fade">
                                      <p:cBhvr>
                                        <p:cTn id="12" dur="500"/>
                                        <p:tgtEl>
                                          <p:spTgt spid="8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90"/>
                                        </p:tgtEl>
                                        <p:attrNameLst>
                                          <p:attrName>style.visibility</p:attrName>
                                        </p:attrNameLst>
                                      </p:cBhvr>
                                      <p:to>
                                        <p:strVal val="visible"/>
                                      </p:to>
                                    </p:set>
                                    <p:animEffect transition="in" filter="fade">
                                      <p:cBhvr>
                                        <p:cTn id="18" dur="500"/>
                                        <p:tgtEl>
                                          <p:spTgt spid="9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nodeType="withEffect">
                                  <p:stCondLst>
                                    <p:cond delay="0"/>
                                  </p:stCondLst>
                                  <p:childTnLst>
                                    <p:set>
                                      <p:cBhvr>
                                        <p:cTn id="43" dur="1" fill="hold">
                                          <p:stCondLst>
                                            <p:cond delay="0"/>
                                          </p:stCondLst>
                                        </p:cTn>
                                        <p:tgtEl>
                                          <p:spTgt spid="74"/>
                                        </p:tgtEl>
                                        <p:attrNameLst>
                                          <p:attrName>style.visibility</p:attrName>
                                        </p:attrNameLst>
                                      </p:cBhvr>
                                      <p:to>
                                        <p:strVal val="visible"/>
                                      </p:to>
                                    </p:set>
                                    <p:animEffect transition="in" filter="fade">
                                      <p:cBhvr>
                                        <p:cTn id="44" dur="500"/>
                                        <p:tgtEl>
                                          <p:spTgt spid="7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8"/>
                                        </p:tgtEl>
                                        <p:attrNameLst>
                                          <p:attrName>style.visibility</p:attrName>
                                        </p:attrNameLst>
                                      </p:cBhvr>
                                      <p:to>
                                        <p:strVal val="visible"/>
                                      </p:to>
                                    </p:set>
                                    <p:animEffect transition="in" filter="fade">
                                      <p:cBhvr>
                                        <p:cTn id="52" dur="500"/>
                                        <p:tgtEl>
                                          <p:spTgt spid="158"/>
                                        </p:tgtEl>
                                      </p:cBhvr>
                                    </p:animEffect>
                                  </p:childTnLst>
                                </p:cTn>
                              </p:par>
                              <p:par>
                                <p:cTn id="53" presetID="10"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9"/>
                                        </p:tgtEl>
                                        <p:attrNameLst>
                                          <p:attrName>style.visibility</p:attrName>
                                        </p:attrNameLst>
                                      </p:cBhvr>
                                      <p:to>
                                        <p:strVal val="visible"/>
                                      </p:to>
                                    </p:set>
                                    <p:animEffect transition="in" filter="fade">
                                      <p:cBhvr>
                                        <p:cTn id="58" dur="500"/>
                                        <p:tgtEl>
                                          <p:spTgt spid="14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54"/>
                                        </p:tgtEl>
                                        <p:attrNameLst>
                                          <p:attrName>style.visibility</p:attrName>
                                        </p:attrNameLst>
                                      </p:cBhvr>
                                      <p:to>
                                        <p:strVal val="visible"/>
                                      </p:to>
                                    </p:set>
                                    <p:animEffect transition="in" filter="fade">
                                      <p:cBhvr>
                                        <p:cTn id="63" dur="500"/>
                                        <p:tgtEl>
                                          <p:spTgt spid="15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fade">
                                      <p:cBhvr>
                                        <p:cTn id="6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4" grpId="0" animBg="1"/>
      <p:bldP spid="15" grpId="0" animBg="1"/>
      <p:bldP spid="18" grpId="0" animBg="1"/>
      <p:bldP spid="149" grpId="0" animBg="1"/>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13815</TotalTime>
  <Words>4801</Words>
  <Application>Microsoft Office PowerPoint</Application>
  <PresentationFormat>Custom</PresentationFormat>
  <Paragraphs>539</Paragraphs>
  <Slides>20</Slides>
  <Notes>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vt:lpstr>
      <vt:lpstr>맑은 고딕</vt:lpstr>
      <vt:lpstr>굴림체</vt:lpstr>
      <vt:lpstr>Calibri</vt:lpstr>
      <vt:lpstr>Noto Sans</vt:lpstr>
      <vt:lpstr>Calibri Light</vt:lpstr>
      <vt:lpstr>Times New Roman</vt:lpstr>
      <vt:lpstr>Wingdings</vt:lpstr>
      <vt:lpstr>Symbol</vt:lpstr>
      <vt:lpstr>Office 테마</vt:lpstr>
      <vt:lpstr>PROJECT RAPTORS REBOUND</vt:lpstr>
      <vt:lpstr>The Client</vt:lpstr>
      <vt:lpstr>Objectives</vt:lpstr>
      <vt:lpstr>Data</vt:lpstr>
      <vt:lpstr>Initial Analysis</vt:lpstr>
      <vt:lpstr>Data Analysis – Phase 1</vt:lpstr>
      <vt:lpstr>Initial Analysis</vt:lpstr>
      <vt:lpstr>Data Analysis Results – Phase 1</vt:lpstr>
      <vt:lpstr>Data Analysis – Phase 2</vt:lpstr>
      <vt:lpstr>Data Analysis Results – Phase 2</vt:lpstr>
      <vt:lpstr>Results – Team Win Prediction</vt:lpstr>
      <vt:lpstr>Recommendations</vt:lpstr>
      <vt:lpstr>Recommendations</vt:lpstr>
      <vt:lpstr>Players Evaluation</vt:lpstr>
      <vt:lpstr>PowerPoint Presentation</vt:lpstr>
      <vt:lpstr>THANK YOU</vt:lpstr>
      <vt:lpstr>BLANK Delete everything from this slide onwards</vt:lpstr>
      <vt:lpstr>Reference Instructions</vt:lpstr>
      <vt:lpstr>[Template - Insert Title]</vt:lpstr>
      <vt:lpstr>PowerPoint Presentation</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Dennis</cp:lastModifiedBy>
  <cp:revision>335</cp:revision>
  <dcterms:created xsi:type="dcterms:W3CDTF">2010-02-01T08:03:16Z</dcterms:created>
  <dcterms:modified xsi:type="dcterms:W3CDTF">2021-04-11T06:53:10Z</dcterms:modified>
  <cp:category>www.slidemembers.com</cp:category>
</cp:coreProperties>
</file>